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d="{1767FE2D-EE50-4934-80CD-FF3EC3454076}">
          <p14:sldIdLst>
            <p14:sldId id="327"/>
            <p14:sldId id="330"/>
            <p14:sldId id="331"/>
            <p14:sldId id="332"/>
          </p14:sldIdLst>
        </p14:section>
        <p14:section name="2" id="{E6CA0CE2-83F2-4FEA-ACAE-F13C17D1743D}">
          <p14:sldIdLst>
            <p14:sldId id="298"/>
            <p14:sldId id="262"/>
            <p14:sldId id="263"/>
            <p14:sldId id="299"/>
            <p14:sldId id="302"/>
            <p14:sldId id="264"/>
            <p14:sldId id="266"/>
            <p14:sldId id="265"/>
            <p14:sldId id="276"/>
            <p14:sldId id="303"/>
            <p14:sldId id="293"/>
            <p14:sldId id="277"/>
          </p14:sldIdLst>
        </p14:section>
        <p14:section name="4" id="{63C22017-0460-4D29-AEEE-555DB94AE45D}">
          <p14:sldIdLst>
            <p14:sldId id="284"/>
            <p14:sldId id="269"/>
            <p14:sldId id="304"/>
            <p14:sldId id="305"/>
            <p14:sldId id="307"/>
            <p14:sldId id="306"/>
            <p14:sldId id="308"/>
            <p14:sldId id="270"/>
            <p14:sldId id="309"/>
            <p14:sldId id="310"/>
            <p14:sldId id="311"/>
            <p14:sldId id="312"/>
            <p14:sldId id="314"/>
            <p14:sldId id="313"/>
            <p14:sldId id="315"/>
            <p14:sldId id="316"/>
            <p14:sldId id="317"/>
          </p14:sldIdLst>
        </p14:section>
        <p14:section name="5" id="{1E4AEBAF-9ECC-4A57-B0A9-ADDD9CE8606C}">
          <p14:sldIdLst>
            <p14:sldId id="294"/>
            <p14:sldId id="296"/>
            <p14:sldId id="318"/>
            <p14:sldId id="319"/>
          </p14:sldIdLst>
        </p14:section>
        <p14:section name="6" id="{9E3F8A08-60E3-4405-8736-292D1EE97D8B}">
          <p14:sldIdLst>
            <p14:sldId id="321"/>
            <p14:sldId id="322"/>
            <p14:sldId id="323"/>
            <p14:sldId id="324"/>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4" autoAdjust="0"/>
    <p:restoredTop sz="85174"/>
  </p:normalViewPr>
  <p:slideViewPr>
    <p:cSldViewPr snapToGrid="0" snapToObjects="1">
      <p:cViewPr>
        <p:scale>
          <a:sx n="50" d="100"/>
          <a:sy n="50" d="100"/>
        </p:scale>
        <p:origin x="948" y="2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855840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429491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631675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Akshay M</a:t>
            </a:r>
          </a:p>
          <a:p>
            <a:r>
              <a:rPr lang="en-US" dirty="0">
                <a:solidFill>
                  <a:schemeClr val="bg2"/>
                </a:solidFill>
                <a:latin typeface="Abadi" panose="020B0604020104020204" pitchFamily="34" charset="0"/>
                <a:ea typeface="SF Pro" pitchFamily="2" charset="0"/>
                <a:cs typeface="SF Pro" pitchFamily="2" charset="0"/>
              </a:rPr>
              <a:t>2 Feb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6812"/>
            <a:ext cx="5086503" cy="5228318"/>
          </a:xfrm>
          <a:prstGeom prst="rect">
            <a:avLst/>
          </a:prstGeom>
        </p:spPr>
        <p:txBody>
          <a:bodyPr/>
          <a:lstStyle/>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Fetch the CSV file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Calculate the percentage of the missing values </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Determine the number of launches on each site and the number and occurrence of each orbit in the column Orbit</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Determine the number of landing outcomes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Create a set of outcomes where the second stage did not land successfully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Create a list where the element is zero or one based on the outcome</a:t>
            </a:r>
          </a:p>
          <a:p>
            <a:pPr marL="457200" indent="-457200">
              <a:lnSpc>
                <a:spcPct val="100000"/>
              </a:lnSpc>
              <a:spcBef>
                <a:spcPts val="1400"/>
              </a:spcBef>
              <a:buFont typeface="+mj-lt"/>
              <a:buAutoNum type="arabicPeriod"/>
            </a:pPr>
            <a:r>
              <a:rPr lang="en-GB" sz="1800" dirty="0">
                <a:solidFill>
                  <a:schemeClr val="accent3">
                    <a:lumMod val="25000"/>
                  </a:schemeClr>
                </a:solidFill>
                <a:latin typeface="Abadi" panose="020B0604020104020204" pitchFamily="34" charset="0"/>
              </a:rPr>
              <a:t>Determine the success rate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Export it to a CSV</a:t>
            </a:r>
          </a:p>
          <a:p>
            <a:pPr marL="457200" indent="-457200">
              <a:lnSpc>
                <a:spcPct val="100000"/>
              </a:lnSpc>
              <a:spcBef>
                <a:spcPts val="1400"/>
              </a:spcBef>
              <a:buFont typeface="+mj-lt"/>
              <a:buAutoNum type="arabicPeriod"/>
            </a:pPr>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6" name="Picture 15">
            <a:extLst>
              <a:ext uri="{FF2B5EF4-FFF2-40B4-BE49-F238E27FC236}">
                <a16:creationId xmlns:a16="http://schemas.microsoft.com/office/drawing/2014/main" id="{B8799BA2-EEE8-F80F-61C2-019BFCECE187}"/>
              </a:ext>
            </a:extLst>
          </p:cNvPr>
          <p:cNvPicPr>
            <a:picLocks noChangeAspect="1"/>
          </p:cNvPicPr>
          <p:nvPr/>
        </p:nvPicPr>
        <p:blipFill>
          <a:blip r:embed="rId3"/>
          <a:stretch>
            <a:fillRect/>
          </a:stretch>
        </p:blipFill>
        <p:spPr>
          <a:xfrm>
            <a:off x="6027811" y="1349101"/>
            <a:ext cx="5915851" cy="676369"/>
          </a:xfrm>
          <a:prstGeom prst="rect">
            <a:avLst/>
          </a:prstGeom>
        </p:spPr>
      </p:pic>
      <p:pic>
        <p:nvPicPr>
          <p:cNvPr id="18" name="Picture 17">
            <a:extLst>
              <a:ext uri="{FF2B5EF4-FFF2-40B4-BE49-F238E27FC236}">
                <a16:creationId xmlns:a16="http://schemas.microsoft.com/office/drawing/2014/main" id="{8CDFDC1C-BE82-5518-D485-9C74DA30BA7C}"/>
              </a:ext>
            </a:extLst>
          </p:cNvPr>
          <p:cNvPicPr>
            <a:picLocks noChangeAspect="1"/>
          </p:cNvPicPr>
          <p:nvPr/>
        </p:nvPicPr>
        <p:blipFill>
          <a:blip r:embed="rId4"/>
          <a:stretch>
            <a:fillRect/>
          </a:stretch>
        </p:blipFill>
        <p:spPr>
          <a:xfrm>
            <a:off x="6096000" y="2161246"/>
            <a:ext cx="3410426" cy="352474"/>
          </a:xfrm>
          <a:prstGeom prst="rect">
            <a:avLst/>
          </a:prstGeom>
        </p:spPr>
      </p:pic>
      <p:pic>
        <p:nvPicPr>
          <p:cNvPr id="20" name="Picture 19">
            <a:extLst>
              <a:ext uri="{FF2B5EF4-FFF2-40B4-BE49-F238E27FC236}">
                <a16:creationId xmlns:a16="http://schemas.microsoft.com/office/drawing/2014/main" id="{124F414D-2A41-DE7A-4B82-DCAA63CDBB2C}"/>
              </a:ext>
            </a:extLst>
          </p:cNvPr>
          <p:cNvPicPr>
            <a:picLocks noChangeAspect="1"/>
          </p:cNvPicPr>
          <p:nvPr/>
        </p:nvPicPr>
        <p:blipFill>
          <a:blip r:embed="rId5"/>
          <a:stretch>
            <a:fillRect/>
          </a:stretch>
        </p:blipFill>
        <p:spPr>
          <a:xfrm>
            <a:off x="6027811" y="2736332"/>
            <a:ext cx="3115110" cy="228632"/>
          </a:xfrm>
          <a:prstGeom prst="rect">
            <a:avLst/>
          </a:prstGeom>
        </p:spPr>
      </p:pic>
      <p:pic>
        <p:nvPicPr>
          <p:cNvPr id="22" name="Picture 21">
            <a:extLst>
              <a:ext uri="{FF2B5EF4-FFF2-40B4-BE49-F238E27FC236}">
                <a16:creationId xmlns:a16="http://schemas.microsoft.com/office/drawing/2014/main" id="{1377CFD9-4D69-EFF8-C8B2-E11D08D825B8}"/>
              </a:ext>
            </a:extLst>
          </p:cNvPr>
          <p:cNvPicPr>
            <a:picLocks noChangeAspect="1"/>
          </p:cNvPicPr>
          <p:nvPr/>
        </p:nvPicPr>
        <p:blipFill>
          <a:blip r:embed="rId6"/>
          <a:stretch>
            <a:fillRect/>
          </a:stretch>
        </p:blipFill>
        <p:spPr>
          <a:xfrm>
            <a:off x="9182156" y="2768112"/>
            <a:ext cx="2791215" cy="238158"/>
          </a:xfrm>
          <a:prstGeom prst="rect">
            <a:avLst/>
          </a:prstGeom>
        </p:spPr>
      </p:pic>
      <p:pic>
        <p:nvPicPr>
          <p:cNvPr id="24" name="Picture 23">
            <a:extLst>
              <a:ext uri="{FF2B5EF4-FFF2-40B4-BE49-F238E27FC236}">
                <a16:creationId xmlns:a16="http://schemas.microsoft.com/office/drawing/2014/main" id="{C031F126-484D-0C5E-782F-113B475765D5}"/>
              </a:ext>
            </a:extLst>
          </p:cNvPr>
          <p:cNvPicPr>
            <a:picLocks noChangeAspect="1"/>
          </p:cNvPicPr>
          <p:nvPr/>
        </p:nvPicPr>
        <p:blipFill>
          <a:blip r:embed="rId7"/>
          <a:stretch>
            <a:fillRect/>
          </a:stretch>
        </p:blipFill>
        <p:spPr>
          <a:xfrm>
            <a:off x="6096000" y="3208352"/>
            <a:ext cx="4496427" cy="257211"/>
          </a:xfrm>
          <a:prstGeom prst="rect">
            <a:avLst/>
          </a:prstGeom>
        </p:spPr>
      </p:pic>
      <p:pic>
        <p:nvPicPr>
          <p:cNvPr id="28" name="Picture 27">
            <a:extLst>
              <a:ext uri="{FF2B5EF4-FFF2-40B4-BE49-F238E27FC236}">
                <a16:creationId xmlns:a16="http://schemas.microsoft.com/office/drawing/2014/main" id="{925A9693-F188-D50B-26A7-A66F05C12162}"/>
              </a:ext>
            </a:extLst>
          </p:cNvPr>
          <p:cNvPicPr>
            <a:picLocks noChangeAspect="1"/>
          </p:cNvPicPr>
          <p:nvPr/>
        </p:nvPicPr>
        <p:blipFill>
          <a:blip r:embed="rId8"/>
          <a:stretch>
            <a:fillRect/>
          </a:stretch>
        </p:blipFill>
        <p:spPr>
          <a:xfrm>
            <a:off x="6027811" y="3880470"/>
            <a:ext cx="5953956" cy="514422"/>
          </a:xfrm>
          <a:prstGeom prst="rect">
            <a:avLst/>
          </a:prstGeom>
        </p:spPr>
      </p:pic>
      <p:pic>
        <p:nvPicPr>
          <p:cNvPr id="30" name="Picture 29">
            <a:extLst>
              <a:ext uri="{FF2B5EF4-FFF2-40B4-BE49-F238E27FC236}">
                <a16:creationId xmlns:a16="http://schemas.microsoft.com/office/drawing/2014/main" id="{F76BEC16-2EA2-B511-7807-D50AC3678CBD}"/>
              </a:ext>
            </a:extLst>
          </p:cNvPr>
          <p:cNvPicPr>
            <a:picLocks noChangeAspect="1"/>
          </p:cNvPicPr>
          <p:nvPr/>
        </p:nvPicPr>
        <p:blipFill>
          <a:blip r:embed="rId9"/>
          <a:stretch>
            <a:fillRect/>
          </a:stretch>
        </p:blipFill>
        <p:spPr>
          <a:xfrm>
            <a:off x="6027811" y="4483401"/>
            <a:ext cx="2210108" cy="314369"/>
          </a:xfrm>
          <a:prstGeom prst="rect">
            <a:avLst/>
          </a:prstGeom>
        </p:spPr>
      </p:pic>
      <p:pic>
        <p:nvPicPr>
          <p:cNvPr id="32" name="Picture 31">
            <a:extLst>
              <a:ext uri="{FF2B5EF4-FFF2-40B4-BE49-F238E27FC236}">
                <a16:creationId xmlns:a16="http://schemas.microsoft.com/office/drawing/2014/main" id="{F423605B-9597-9EA4-AC86-EA886D070700}"/>
              </a:ext>
            </a:extLst>
          </p:cNvPr>
          <p:cNvPicPr>
            <a:picLocks noChangeAspect="1"/>
          </p:cNvPicPr>
          <p:nvPr/>
        </p:nvPicPr>
        <p:blipFill>
          <a:blip r:embed="rId10"/>
          <a:stretch>
            <a:fillRect/>
          </a:stretch>
        </p:blipFill>
        <p:spPr>
          <a:xfrm>
            <a:off x="6013521" y="4855312"/>
            <a:ext cx="4448796" cy="285790"/>
          </a:xfrm>
          <a:prstGeom prst="rect">
            <a:avLst/>
          </a:prstGeom>
        </p:spPr>
      </p:pic>
      <p:pic>
        <p:nvPicPr>
          <p:cNvPr id="37" name="Picture 36">
            <a:extLst>
              <a:ext uri="{FF2B5EF4-FFF2-40B4-BE49-F238E27FC236}">
                <a16:creationId xmlns:a16="http://schemas.microsoft.com/office/drawing/2014/main" id="{0FCB6AD6-17D4-2E3B-02AD-89F1950F1A31}"/>
              </a:ext>
            </a:extLst>
          </p:cNvPr>
          <p:cNvPicPr>
            <a:picLocks noChangeAspect="1"/>
          </p:cNvPicPr>
          <p:nvPr/>
        </p:nvPicPr>
        <p:blipFill>
          <a:blip r:embed="rId11"/>
          <a:stretch>
            <a:fillRect/>
          </a:stretch>
        </p:blipFill>
        <p:spPr>
          <a:xfrm>
            <a:off x="6076269" y="3501740"/>
            <a:ext cx="5144218" cy="257211"/>
          </a:xfrm>
          <a:prstGeom prst="rect">
            <a:avLst/>
          </a:prstGeom>
        </p:spPr>
      </p:pic>
      <p:sp>
        <p:nvSpPr>
          <p:cNvPr id="39" name="TextBox 38">
            <a:extLst>
              <a:ext uri="{FF2B5EF4-FFF2-40B4-BE49-F238E27FC236}">
                <a16:creationId xmlns:a16="http://schemas.microsoft.com/office/drawing/2014/main" id="{B55CDB0A-D3CE-447A-3FA9-7A50224F173F}"/>
              </a:ext>
            </a:extLst>
          </p:cNvPr>
          <p:cNvSpPr txBox="1"/>
          <p:nvPr/>
        </p:nvSpPr>
        <p:spPr>
          <a:xfrm>
            <a:off x="5956789" y="5521537"/>
            <a:ext cx="6096000" cy="830997"/>
          </a:xfrm>
          <a:prstGeom prst="rect">
            <a:avLst/>
          </a:prstGeom>
          <a:noFill/>
        </p:spPr>
        <p:txBody>
          <a:bodyPr wrap="square">
            <a:spAutoFit/>
          </a:bodyPr>
          <a:lstStyle/>
          <a:p>
            <a:r>
              <a:rPr lang="en-US" sz="1200" dirty="0">
                <a:solidFill>
                  <a:schemeClr val="accent3">
                    <a:lumMod val="25000"/>
                  </a:schemeClr>
                </a:solidFill>
                <a:latin typeface="Abadi" panose="020B0604020104020204" pitchFamily="34" charset="0"/>
              </a:rPr>
              <a:t>URL:</a:t>
            </a:r>
            <a:br>
              <a:rPr lang="en-US" sz="1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Abadi" panose="020B0604020104020204" pitchFamily="34" charset="0"/>
              </a:rPr>
              <a:t>https://github.com/akshayravim/courserarepo/blob/4136eaba27cc53260faf9700e9b32dad496e46ef/IBM-DS0321EN-SkillsNetwork_labs_module_1_L3_labs-jupyter-spacex-data_wrangling_jupyterlite.jupyterlite.ipynb</a:t>
            </a:r>
            <a:endParaRPr lang="en-US" sz="1400" dirty="0"/>
          </a:p>
        </p:txBody>
      </p:sp>
      <p:cxnSp>
        <p:nvCxnSpPr>
          <p:cNvPr id="41" name="Connector: Elbow 40">
            <a:extLst>
              <a:ext uri="{FF2B5EF4-FFF2-40B4-BE49-F238E27FC236}">
                <a16:creationId xmlns:a16="http://schemas.microsoft.com/office/drawing/2014/main" id="{C0552B88-9A58-EE62-3436-726360B92A68}"/>
              </a:ext>
            </a:extLst>
          </p:cNvPr>
          <p:cNvCxnSpPr/>
          <p:nvPr/>
        </p:nvCxnSpPr>
        <p:spPr>
          <a:xfrm rot="16200000" flipH="1">
            <a:off x="5627887" y="1565630"/>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EA080AE-C930-367E-4D62-18FEB8BFA5BD}"/>
              </a:ext>
            </a:extLst>
          </p:cNvPr>
          <p:cNvCxnSpPr/>
          <p:nvPr/>
        </p:nvCxnSpPr>
        <p:spPr>
          <a:xfrm rot="16200000" flipH="1">
            <a:off x="5651141" y="2109663"/>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66084BF-35BC-5EB2-09BA-642812B29471}"/>
              </a:ext>
            </a:extLst>
          </p:cNvPr>
          <p:cNvCxnSpPr/>
          <p:nvPr/>
        </p:nvCxnSpPr>
        <p:spPr>
          <a:xfrm rot="16200000" flipH="1">
            <a:off x="5622387" y="2697502"/>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D218ADF-C3D4-0568-0AA1-FDDF19E852ED}"/>
              </a:ext>
            </a:extLst>
          </p:cNvPr>
          <p:cNvCxnSpPr/>
          <p:nvPr/>
        </p:nvCxnSpPr>
        <p:spPr>
          <a:xfrm rot="16200000" flipH="1">
            <a:off x="5645641" y="3241535"/>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FEB15F6-B884-3D96-3905-0520A839627A}"/>
              </a:ext>
            </a:extLst>
          </p:cNvPr>
          <p:cNvCxnSpPr/>
          <p:nvPr/>
        </p:nvCxnSpPr>
        <p:spPr>
          <a:xfrm rot="16200000" flipH="1">
            <a:off x="5633381" y="3775576"/>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B53E7F2-3BD8-BFB5-D58F-F545313B4A76}"/>
              </a:ext>
            </a:extLst>
          </p:cNvPr>
          <p:cNvCxnSpPr/>
          <p:nvPr/>
        </p:nvCxnSpPr>
        <p:spPr>
          <a:xfrm rot="16200000" flipH="1">
            <a:off x="5651141" y="4308725"/>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A6C1398-BDEF-A6D0-5684-3F8CB7236A73}"/>
              </a:ext>
            </a:extLst>
          </p:cNvPr>
          <p:cNvCxnSpPr/>
          <p:nvPr/>
        </p:nvCxnSpPr>
        <p:spPr>
          <a:xfrm rot="16200000" flipH="1">
            <a:off x="5645641" y="4751166"/>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5" name="Picture 4">
            <a:extLst>
              <a:ext uri="{FF2B5EF4-FFF2-40B4-BE49-F238E27FC236}">
                <a16:creationId xmlns:a16="http://schemas.microsoft.com/office/drawing/2014/main" id="{96E151C0-8FCA-4A63-40BE-79F4641DC6B1}"/>
              </a:ext>
            </a:extLst>
          </p:cNvPr>
          <p:cNvPicPr>
            <a:picLocks noChangeAspect="1"/>
          </p:cNvPicPr>
          <p:nvPr/>
        </p:nvPicPr>
        <p:blipFill>
          <a:blip r:embed="rId3"/>
          <a:stretch>
            <a:fillRect/>
          </a:stretch>
        </p:blipFill>
        <p:spPr>
          <a:xfrm>
            <a:off x="770011" y="3090294"/>
            <a:ext cx="5359334" cy="1075959"/>
          </a:xfrm>
          <a:prstGeom prst="rect">
            <a:avLst/>
          </a:prstGeom>
        </p:spPr>
      </p:pic>
      <p:sp>
        <p:nvSpPr>
          <p:cNvPr id="7" name="TextBox 6">
            <a:extLst>
              <a:ext uri="{FF2B5EF4-FFF2-40B4-BE49-F238E27FC236}">
                <a16:creationId xmlns:a16="http://schemas.microsoft.com/office/drawing/2014/main" id="{C57076A2-39E8-AB86-DE8C-96EB1E185955}"/>
              </a:ext>
            </a:extLst>
          </p:cNvPr>
          <p:cNvSpPr txBox="1"/>
          <p:nvPr/>
        </p:nvSpPr>
        <p:spPr>
          <a:xfrm>
            <a:off x="6496141" y="4608872"/>
            <a:ext cx="402595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dk1"/>
                </a:solidFill>
              </a:rPr>
              <a:t>Aim is to v</a:t>
            </a:r>
            <a:r>
              <a:rPr lang="en-US" sz="1800" b="1" i="0" kern="1200" dirty="0">
                <a:solidFill>
                  <a:schemeClr val="dk1"/>
                </a:solidFill>
                <a:effectLst/>
                <a:latin typeface="+mn-lt"/>
                <a:ea typeface="+mn-ea"/>
                <a:cs typeface="+mn-cs"/>
              </a:rPr>
              <a:t>isualize the relationship between Payload Mass, Flight Number, Flight Number, Launch Site and Orbit type features</a:t>
            </a:r>
          </a:p>
        </p:txBody>
      </p:sp>
      <p:pic>
        <p:nvPicPr>
          <p:cNvPr id="10" name="Picture 9">
            <a:extLst>
              <a:ext uri="{FF2B5EF4-FFF2-40B4-BE49-F238E27FC236}">
                <a16:creationId xmlns:a16="http://schemas.microsoft.com/office/drawing/2014/main" id="{4226FAAF-F383-1BC6-80C0-E66E469F692C}"/>
              </a:ext>
            </a:extLst>
          </p:cNvPr>
          <p:cNvPicPr>
            <a:picLocks noChangeAspect="1"/>
          </p:cNvPicPr>
          <p:nvPr/>
        </p:nvPicPr>
        <p:blipFill>
          <a:blip r:embed="rId4"/>
          <a:stretch>
            <a:fillRect/>
          </a:stretch>
        </p:blipFill>
        <p:spPr>
          <a:xfrm>
            <a:off x="6555408" y="3066070"/>
            <a:ext cx="5332252" cy="1049432"/>
          </a:xfrm>
          <a:prstGeom prst="rect">
            <a:avLst/>
          </a:prstGeom>
        </p:spPr>
      </p:pic>
      <p:pic>
        <p:nvPicPr>
          <p:cNvPr id="14" name="Picture 13">
            <a:extLst>
              <a:ext uri="{FF2B5EF4-FFF2-40B4-BE49-F238E27FC236}">
                <a16:creationId xmlns:a16="http://schemas.microsoft.com/office/drawing/2014/main" id="{6D4EE2A6-2A6A-8397-EB6B-5F0AA1978262}"/>
              </a:ext>
            </a:extLst>
          </p:cNvPr>
          <p:cNvPicPr>
            <a:picLocks noChangeAspect="1"/>
          </p:cNvPicPr>
          <p:nvPr/>
        </p:nvPicPr>
        <p:blipFill>
          <a:blip r:embed="rId5"/>
          <a:stretch>
            <a:fillRect/>
          </a:stretch>
        </p:blipFill>
        <p:spPr>
          <a:xfrm>
            <a:off x="770011" y="4684786"/>
            <a:ext cx="5359334" cy="1125911"/>
          </a:xfrm>
          <a:prstGeom prst="rect">
            <a:avLst/>
          </a:prstGeom>
        </p:spPr>
      </p:pic>
      <p:pic>
        <p:nvPicPr>
          <p:cNvPr id="18" name="Picture 17">
            <a:extLst>
              <a:ext uri="{FF2B5EF4-FFF2-40B4-BE49-F238E27FC236}">
                <a16:creationId xmlns:a16="http://schemas.microsoft.com/office/drawing/2014/main" id="{8A031888-BB39-9F68-1218-34B4491E4E14}"/>
              </a:ext>
            </a:extLst>
          </p:cNvPr>
          <p:cNvPicPr>
            <a:picLocks noChangeAspect="1"/>
          </p:cNvPicPr>
          <p:nvPr/>
        </p:nvPicPr>
        <p:blipFill>
          <a:blip r:embed="rId6"/>
          <a:stretch>
            <a:fillRect/>
          </a:stretch>
        </p:blipFill>
        <p:spPr>
          <a:xfrm>
            <a:off x="770011" y="1474850"/>
            <a:ext cx="5332247" cy="1076123"/>
          </a:xfrm>
          <a:prstGeom prst="rect">
            <a:avLst/>
          </a:prstGeom>
        </p:spPr>
      </p:pic>
      <p:pic>
        <p:nvPicPr>
          <p:cNvPr id="20" name="Picture 19">
            <a:extLst>
              <a:ext uri="{FF2B5EF4-FFF2-40B4-BE49-F238E27FC236}">
                <a16:creationId xmlns:a16="http://schemas.microsoft.com/office/drawing/2014/main" id="{D059EE74-3D47-3D99-2C0D-14036B99FBF0}"/>
              </a:ext>
            </a:extLst>
          </p:cNvPr>
          <p:cNvPicPr>
            <a:picLocks noChangeAspect="1"/>
          </p:cNvPicPr>
          <p:nvPr/>
        </p:nvPicPr>
        <p:blipFill>
          <a:blip r:embed="rId7"/>
          <a:stretch>
            <a:fillRect/>
          </a:stretch>
        </p:blipFill>
        <p:spPr>
          <a:xfrm>
            <a:off x="6496141" y="1474850"/>
            <a:ext cx="5332248" cy="104943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72956"/>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 include:</a:t>
            </a:r>
          </a:p>
          <a:p>
            <a:pPr>
              <a:lnSpc>
                <a:spcPct val="100000"/>
              </a:lnSpc>
              <a:spcBef>
                <a:spcPts val="1400"/>
              </a:spcBef>
            </a:pPr>
            <a:r>
              <a:rPr lang="en-US" sz="1400" b="1" i="0" dirty="0">
                <a:effectLst/>
                <a:latin typeface="-apple-system"/>
              </a:rPr>
              <a:t>Display the names of the unique launch sites in the space mission</a:t>
            </a:r>
          </a:p>
          <a:p>
            <a:pPr>
              <a:lnSpc>
                <a:spcPct val="100000"/>
              </a:lnSpc>
              <a:spcBef>
                <a:spcPts val="1400"/>
              </a:spcBef>
            </a:pPr>
            <a:r>
              <a:rPr lang="en-US" sz="1400" b="1" i="0" dirty="0">
                <a:effectLst/>
                <a:latin typeface="-apple-system"/>
              </a:rPr>
              <a:t>Display 5 records where launch sites begin with the string 'CCA'</a:t>
            </a:r>
          </a:p>
          <a:p>
            <a:pPr>
              <a:lnSpc>
                <a:spcPct val="100000"/>
              </a:lnSpc>
              <a:spcBef>
                <a:spcPts val="1400"/>
              </a:spcBef>
            </a:pPr>
            <a:r>
              <a:rPr lang="en-US" sz="1400" b="1" i="0" dirty="0">
                <a:effectLst/>
                <a:latin typeface="-apple-system"/>
              </a:rPr>
              <a:t>Display the total payload mass carried by boosters launched by NASA (CRS)</a:t>
            </a:r>
          </a:p>
          <a:p>
            <a:pPr>
              <a:lnSpc>
                <a:spcPct val="100000"/>
              </a:lnSpc>
              <a:spcBef>
                <a:spcPts val="1400"/>
              </a:spcBef>
            </a:pPr>
            <a:r>
              <a:rPr lang="en-US" sz="1400" b="1" i="0" dirty="0">
                <a:effectLst/>
                <a:latin typeface="-apple-system"/>
              </a:rPr>
              <a:t>Display average payload mass carried by booster version F9 v1.1</a:t>
            </a:r>
          </a:p>
          <a:p>
            <a:pPr>
              <a:lnSpc>
                <a:spcPct val="100000"/>
              </a:lnSpc>
              <a:spcBef>
                <a:spcPts val="1400"/>
              </a:spcBef>
            </a:pPr>
            <a:r>
              <a:rPr lang="en-US" sz="1400" b="1" i="0" dirty="0">
                <a:effectLst/>
                <a:latin typeface="-apple-system"/>
              </a:rPr>
              <a:t>List the date when the first successful landing outcome in ground pad was achieved.</a:t>
            </a:r>
          </a:p>
          <a:p>
            <a:pPr>
              <a:lnSpc>
                <a:spcPct val="100000"/>
              </a:lnSpc>
              <a:spcBef>
                <a:spcPts val="1400"/>
              </a:spcBef>
            </a:pPr>
            <a:r>
              <a:rPr lang="en-US" sz="1400" b="1" i="0" dirty="0">
                <a:effectLst/>
                <a:latin typeface="-apple-system"/>
              </a:rPr>
              <a:t>List the names of the boosters which have success in drone ship and have payload mass greater than 4000 but less than 6000</a:t>
            </a:r>
          </a:p>
          <a:p>
            <a:pPr>
              <a:lnSpc>
                <a:spcPct val="100000"/>
              </a:lnSpc>
              <a:spcBef>
                <a:spcPts val="1400"/>
              </a:spcBef>
            </a:pPr>
            <a:r>
              <a:rPr lang="en-US" sz="1400" b="1" i="0" dirty="0">
                <a:effectLst/>
                <a:latin typeface="-apple-system"/>
              </a:rPr>
              <a:t>List the total number of successful and failure mission outcomes</a:t>
            </a:r>
          </a:p>
          <a:p>
            <a:pPr>
              <a:lnSpc>
                <a:spcPct val="100000"/>
              </a:lnSpc>
              <a:spcBef>
                <a:spcPts val="1400"/>
              </a:spcBef>
            </a:pPr>
            <a:r>
              <a:rPr lang="en-US" sz="1400" b="1" i="0" dirty="0">
                <a:effectLst/>
                <a:latin typeface="-apple-system"/>
              </a:rPr>
              <a:t>List the names of the </a:t>
            </a:r>
            <a:r>
              <a:rPr lang="en-US" sz="1400" b="1" i="0" dirty="0" err="1">
                <a:effectLst/>
                <a:latin typeface="-apple-system"/>
              </a:rPr>
              <a:t>booster_versions</a:t>
            </a:r>
            <a:r>
              <a:rPr lang="en-US" sz="1400" b="1" i="0" dirty="0">
                <a:effectLst/>
                <a:latin typeface="-apple-system"/>
              </a:rPr>
              <a:t> which have carried the maximum payload mass. Use a subquery</a:t>
            </a:r>
          </a:p>
          <a:p>
            <a:pPr algn="l"/>
            <a:r>
              <a:rPr lang="en-US" sz="1400" b="1" i="0" dirty="0">
                <a:effectLst/>
                <a:latin typeface="-apple-system"/>
              </a:rPr>
              <a:t>List the records which will display the month names, failure </a:t>
            </a:r>
            <a:r>
              <a:rPr lang="en-US" sz="1400" b="1" i="0" dirty="0" err="1">
                <a:effectLst/>
                <a:latin typeface="-apple-system"/>
              </a:rPr>
              <a:t>landing_outcomes</a:t>
            </a:r>
            <a:r>
              <a:rPr lang="en-US" sz="1400" b="1" i="0" dirty="0">
                <a:effectLst/>
                <a:latin typeface="-apple-system"/>
              </a:rPr>
              <a:t> in drone ship ,booster versions, </a:t>
            </a:r>
            <a:r>
              <a:rPr lang="en-US" sz="1400" b="1" i="0" dirty="0" err="1">
                <a:effectLst/>
                <a:latin typeface="-apple-system"/>
              </a:rPr>
              <a:t>launch_site</a:t>
            </a:r>
            <a:r>
              <a:rPr lang="en-US" sz="1400" b="1" i="0" dirty="0">
                <a:effectLst/>
                <a:latin typeface="-apple-system"/>
              </a:rPr>
              <a:t> for the months in year 2015.</a:t>
            </a:r>
          </a:p>
          <a:p>
            <a:r>
              <a:rPr lang="en-US" sz="1400" b="1" i="0" dirty="0">
                <a:effectLst/>
                <a:latin typeface="-apple-system"/>
              </a:rPr>
              <a:t>Rank the count of successful </a:t>
            </a:r>
            <a:r>
              <a:rPr lang="en-US" sz="1400" b="1" i="0" dirty="0" err="1">
                <a:effectLst/>
                <a:latin typeface="-apple-system"/>
              </a:rPr>
              <a:t>landing_outcomes</a:t>
            </a:r>
            <a:r>
              <a:rPr lang="en-US" sz="1400" b="1" i="0" dirty="0">
                <a:effectLst/>
                <a:latin typeface="-apple-system"/>
              </a:rPr>
              <a:t> between the date 04-06-2010 and 20-03-2017 in descending order.</a:t>
            </a:r>
          </a:p>
          <a:p>
            <a:pPr algn="l"/>
            <a:endParaRPr lang="en-US" sz="1400" b="1" i="0" dirty="0">
              <a:effectLst/>
              <a:latin typeface="-apple-system"/>
            </a:endParaRPr>
          </a:p>
          <a:p>
            <a:br>
              <a:rPr lang="en-US" sz="1600" dirty="0"/>
            </a:br>
            <a:endParaRPr lang="en-US" sz="2200" dirty="0">
              <a:solidFill>
                <a:schemeClr val="accent3">
                  <a:lumMod val="25000"/>
                </a:schemeClr>
              </a:solidFill>
              <a:latin typeface="Abadi"/>
            </a:endParaRPr>
          </a:p>
          <a:p>
            <a:pPr marL="0" indent="0">
              <a:lnSpc>
                <a:spcPct val="100000"/>
              </a:lnSpc>
              <a:spcBef>
                <a:spcPts val="1400"/>
              </a:spcBef>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9" name="TextBox 8">
            <a:extLst>
              <a:ext uri="{FF2B5EF4-FFF2-40B4-BE49-F238E27FC236}">
                <a16:creationId xmlns:a16="http://schemas.microsoft.com/office/drawing/2014/main" id="{42D04B6C-32AD-7EAB-6625-12FB2F96545D}"/>
              </a:ext>
            </a:extLst>
          </p:cNvPr>
          <p:cNvSpPr txBox="1"/>
          <p:nvPr/>
        </p:nvSpPr>
        <p:spPr>
          <a:xfrm>
            <a:off x="734028" y="6308113"/>
            <a:ext cx="11124296" cy="307777"/>
          </a:xfrm>
          <a:prstGeom prst="rect">
            <a:avLst/>
          </a:prstGeom>
          <a:noFill/>
        </p:spPr>
        <p:txBody>
          <a:bodyPr wrap="square">
            <a:spAutoFit/>
          </a:bodyPr>
          <a:lstStyle/>
          <a:p>
            <a:r>
              <a:rPr lang="en-GB" sz="1400" dirty="0"/>
              <a:t>https://github.com/akshayravim/courserarepo/blob/62190067c0634e2e066541386a304fb737d6434f/jupyter-labs-eda-sql-coursera_sqllite.ipynb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74235"/>
            <a:ext cx="5470950" cy="455215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Circles with numbers were used to depict the number of launches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drawn to show and help calculate the distance between the launch sites and the railways, highways etc.</a:t>
            </a:r>
          </a:p>
          <a:p>
            <a:pPr>
              <a:lnSpc>
                <a:spcPct val="100000"/>
              </a:lnSpc>
              <a:spcBef>
                <a:spcPts val="1400"/>
              </a:spcBef>
            </a:pPr>
            <a:r>
              <a:rPr lang="en-US" sz="2200" dirty="0">
                <a:solidFill>
                  <a:schemeClr val="accent3">
                    <a:lumMod val="25000"/>
                  </a:schemeClr>
                </a:solidFill>
                <a:latin typeface="Abadi" panose="020B0604020104020204" pitchFamily="34" charset="0"/>
              </a:rPr>
              <a:t>Red markers were used to indicate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Green markers were used to indicate successful launches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TextBox 6">
            <a:extLst>
              <a:ext uri="{FF2B5EF4-FFF2-40B4-BE49-F238E27FC236}">
                <a16:creationId xmlns:a16="http://schemas.microsoft.com/office/drawing/2014/main" id="{99DAAF94-4CC6-3E87-3AA9-D56923FC6979}"/>
              </a:ext>
            </a:extLst>
          </p:cNvPr>
          <p:cNvSpPr txBox="1"/>
          <p:nvPr/>
        </p:nvSpPr>
        <p:spPr>
          <a:xfrm>
            <a:off x="868030" y="5626227"/>
            <a:ext cx="11031870" cy="738664"/>
          </a:xfrm>
          <a:prstGeom prst="rect">
            <a:avLst/>
          </a:prstGeom>
          <a:noFill/>
        </p:spPr>
        <p:txBody>
          <a:bodyPr wrap="square">
            <a:spAutoFit/>
          </a:bodyPr>
          <a:lstStyle/>
          <a:p>
            <a:r>
              <a:rPr lang="en-GB" sz="1400" b="1" dirty="0"/>
              <a:t>URL:</a:t>
            </a:r>
          </a:p>
          <a:p>
            <a:r>
              <a:rPr lang="en-GB" sz="1400" dirty="0"/>
              <a:t>https://github.com/akshayravim/courserarepo/blob/6e54a15509c62f8c9f9257ebdc3e1ecad938a840/IBM-DS0321EN-SkillsNetwork_labs_module_3_lab_jupyter_launch_site_location.jupyterlite.ipynb</a:t>
            </a:r>
          </a:p>
        </p:txBody>
      </p:sp>
      <p:pic>
        <p:nvPicPr>
          <p:cNvPr id="9" name="Picture 8">
            <a:extLst>
              <a:ext uri="{FF2B5EF4-FFF2-40B4-BE49-F238E27FC236}">
                <a16:creationId xmlns:a16="http://schemas.microsoft.com/office/drawing/2014/main" id="{B0E0B58F-560E-5340-ED04-0EDAD8A0441E}"/>
              </a:ext>
            </a:extLst>
          </p:cNvPr>
          <p:cNvPicPr>
            <a:picLocks noChangeAspect="1"/>
          </p:cNvPicPr>
          <p:nvPr/>
        </p:nvPicPr>
        <p:blipFill>
          <a:blip r:embed="rId3"/>
          <a:stretch>
            <a:fillRect/>
          </a:stretch>
        </p:blipFill>
        <p:spPr>
          <a:xfrm>
            <a:off x="6751078" y="1674235"/>
            <a:ext cx="4534533" cy="2829320"/>
          </a:xfrm>
          <a:prstGeom prst="rect">
            <a:avLst/>
          </a:prstGeom>
        </p:spPr>
      </p:pic>
      <p:pic>
        <p:nvPicPr>
          <p:cNvPr id="11" name="Picture 10">
            <a:extLst>
              <a:ext uri="{FF2B5EF4-FFF2-40B4-BE49-F238E27FC236}">
                <a16:creationId xmlns:a16="http://schemas.microsoft.com/office/drawing/2014/main" id="{C618FA8E-3049-BF15-D5EF-FA235C433159}"/>
              </a:ext>
            </a:extLst>
          </p:cNvPr>
          <p:cNvPicPr>
            <a:picLocks noChangeAspect="1"/>
          </p:cNvPicPr>
          <p:nvPr/>
        </p:nvPicPr>
        <p:blipFill>
          <a:blip r:embed="rId4"/>
          <a:stretch>
            <a:fillRect/>
          </a:stretch>
        </p:blipFill>
        <p:spPr>
          <a:xfrm>
            <a:off x="6426975" y="3866986"/>
            <a:ext cx="2287797" cy="178666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0515" y="1421579"/>
            <a:ext cx="5452990" cy="43905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To display the successful launches from the various sites</a:t>
            </a:r>
          </a:p>
          <a:p>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1">
            <a:extLst>
              <a:ext uri="{FF2B5EF4-FFF2-40B4-BE49-F238E27FC236}">
                <a16:creationId xmlns:a16="http://schemas.microsoft.com/office/drawing/2014/main" id="{15AF64CF-8087-6C4D-F0B2-4B8909A13D39}"/>
              </a:ext>
            </a:extLst>
          </p:cNvPr>
          <p:cNvPicPr>
            <a:picLocks noChangeAspect="1"/>
          </p:cNvPicPr>
          <p:nvPr/>
        </p:nvPicPr>
        <p:blipFill rotWithShape="1">
          <a:blip r:embed="rId3"/>
          <a:srcRect l="14296" t="29520" r="52145" b="12555"/>
          <a:stretch/>
        </p:blipFill>
        <p:spPr>
          <a:xfrm>
            <a:off x="913990" y="1857889"/>
            <a:ext cx="2194570" cy="2243650"/>
          </a:xfrm>
          <a:prstGeom prst="rect">
            <a:avLst/>
          </a:prstGeom>
        </p:spPr>
      </p:pic>
      <p:pic>
        <p:nvPicPr>
          <p:cNvPr id="7" name="Picture 6">
            <a:extLst>
              <a:ext uri="{FF2B5EF4-FFF2-40B4-BE49-F238E27FC236}">
                <a16:creationId xmlns:a16="http://schemas.microsoft.com/office/drawing/2014/main" id="{A47CA71C-426D-F032-5A40-44D1BBAF0231}"/>
              </a:ext>
            </a:extLst>
          </p:cNvPr>
          <p:cNvPicPr>
            <a:picLocks noChangeAspect="1"/>
          </p:cNvPicPr>
          <p:nvPr/>
        </p:nvPicPr>
        <p:blipFill rotWithShape="1">
          <a:blip r:embed="rId3"/>
          <a:srcRect l="54825" t="29520" r="25768" b="48004"/>
          <a:stretch/>
        </p:blipFill>
        <p:spPr>
          <a:xfrm>
            <a:off x="3108560" y="1848782"/>
            <a:ext cx="1306640" cy="896327"/>
          </a:xfrm>
          <a:prstGeom prst="rect">
            <a:avLst/>
          </a:prstGeom>
        </p:spPr>
      </p:pic>
      <p:pic>
        <p:nvPicPr>
          <p:cNvPr id="8" name="Picture 7">
            <a:extLst>
              <a:ext uri="{FF2B5EF4-FFF2-40B4-BE49-F238E27FC236}">
                <a16:creationId xmlns:a16="http://schemas.microsoft.com/office/drawing/2014/main" id="{62911801-648F-4ECE-C5D1-CF14F7500459}"/>
              </a:ext>
            </a:extLst>
          </p:cNvPr>
          <p:cNvPicPr>
            <a:picLocks noChangeAspect="1"/>
          </p:cNvPicPr>
          <p:nvPr/>
        </p:nvPicPr>
        <p:blipFill>
          <a:blip r:embed="rId4"/>
          <a:stretch>
            <a:fillRect/>
          </a:stretch>
        </p:blipFill>
        <p:spPr>
          <a:xfrm>
            <a:off x="913990" y="4801131"/>
            <a:ext cx="4398736" cy="1721245"/>
          </a:xfrm>
          <a:prstGeom prst="rect">
            <a:avLst/>
          </a:prstGeom>
        </p:spPr>
      </p:pic>
      <p:pic>
        <p:nvPicPr>
          <p:cNvPr id="9" name="Picture 8">
            <a:extLst>
              <a:ext uri="{FF2B5EF4-FFF2-40B4-BE49-F238E27FC236}">
                <a16:creationId xmlns:a16="http://schemas.microsoft.com/office/drawing/2014/main" id="{39E47155-4D3B-A471-8277-E0710A037413}"/>
              </a:ext>
            </a:extLst>
          </p:cNvPr>
          <p:cNvPicPr>
            <a:picLocks noChangeAspect="1"/>
          </p:cNvPicPr>
          <p:nvPr/>
        </p:nvPicPr>
        <p:blipFill>
          <a:blip r:embed="rId5"/>
          <a:stretch>
            <a:fillRect/>
          </a:stretch>
        </p:blipFill>
        <p:spPr>
          <a:xfrm>
            <a:off x="6302370" y="2109095"/>
            <a:ext cx="5155602" cy="1741237"/>
          </a:xfrm>
          <a:prstGeom prst="rect">
            <a:avLst/>
          </a:prstGeom>
        </p:spPr>
      </p:pic>
      <p:sp>
        <p:nvSpPr>
          <p:cNvPr id="10" name="Content Placeholder 4">
            <a:extLst>
              <a:ext uri="{FF2B5EF4-FFF2-40B4-BE49-F238E27FC236}">
                <a16:creationId xmlns:a16="http://schemas.microsoft.com/office/drawing/2014/main" id="{2F0BD777-B9D5-47F5-4DB2-EEAE9C09993D}"/>
              </a:ext>
            </a:extLst>
          </p:cNvPr>
          <p:cNvSpPr txBox="1">
            <a:spLocks/>
          </p:cNvSpPr>
          <p:nvPr/>
        </p:nvSpPr>
        <p:spPr>
          <a:xfrm>
            <a:off x="790514" y="4467302"/>
            <a:ext cx="7159685" cy="3338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a:solidFill>
                  <a:schemeClr val="accent3">
                    <a:lumMod val="25000"/>
                  </a:schemeClr>
                </a:solidFill>
                <a:latin typeface="Abadi" panose="020B0604020104020204" pitchFamily="34" charset="0"/>
              </a:rPr>
              <a:t>In order to identify the launch sites with the highest and lowest launch success rates</a:t>
            </a:r>
          </a:p>
          <a:p>
            <a:endParaRPr lang="en-US" sz="1800" dirty="0"/>
          </a:p>
        </p:txBody>
      </p:sp>
      <p:pic>
        <p:nvPicPr>
          <p:cNvPr id="11" name="Picture 10">
            <a:extLst>
              <a:ext uri="{FF2B5EF4-FFF2-40B4-BE49-F238E27FC236}">
                <a16:creationId xmlns:a16="http://schemas.microsoft.com/office/drawing/2014/main" id="{F0FC9BCC-C310-DA43-E25E-A54C80594111}"/>
              </a:ext>
            </a:extLst>
          </p:cNvPr>
          <p:cNvPicPr>
            <a:picLocks noChangeAspect="1"/>
          </p:cNvPicPr>
          <p:nvPr/>
        </p:nvPicPr>
        <p:blipFill>
          <a:blip r:embed="rId6"/>
          <a:stretch>
            <a:fillRect/>
          </a:stretch>
        </p:blipFill>
        <p:spPr>
          <a:xfrm>
            <a:off x="5436202" y="4748996"/>
            <a:ext cx="4398736" cy="1832393"/>
          </a:xfrm>
          <a:prstGeom prst="rect">
            <a:avLst/>
          </a:prstGeom>
        </p:spPr>
      </p:pic>
      <p:sp>
        <p:nvSpPr>
          <p:cNvPr id="12" name="Content Placeholder 4">
            <a:extLst>
              <a:ext uri="{FF2B5EF4-FFF2-40B4-BE49-F238E27FC236}">
                <a16:creationId xmlns:a16="http://schemas.microsoft.com/office/drawing/2014/main" id="{BEF0A9CC-AC07-5265-853A-0A2E94B82EEE}"/>
              </a:ext>
            </a:extLst>
          </p:cNvPr>
          <p:cNvSpPr txBox="1">
            <a:spLocks/>
          </p:cNvSpPr>
          <p:nvPr/>
        </p:nvSpPr>
        <p:spPr>
          <a:xfrm>
            <a:off x="6243505" y="1421579"/>
            <a:ext cx="5452990" cy="439057"/>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a:solidFill>
                  <a:schemeClr val="accent3">
                    <a:lumMod val="25000"/>
                  </a:schemeClr>
                </a:solidFill>
                <a:latin typeface="Abadi" panose="020B0604020104020204" pitchFamily="34" charset="0"/>
              </a:rPr>
              <a:t>To visualize the correlation between the payload mass and the success or failure</a:t>
            </a:r>
          </a:p>
          <a:p>
            <a:endParaRPr lang="en-US" sz="18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4451"/>
            <a:ext cx="4590660" cy="468251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and KNN achieved 83.33% accuracy, while Decision Tree achieved 72%</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9" name="TextBox 18">
            <a:extLst>
              <a:ext uri="{FF2B5EF4-FFF2-40B4-BE49-F238E27FC236}">
                <a16:creationId xmlns:a16="http://schemas.microsoft.com/office/drawing/2014/main" id="{5DD35F8C-8653-A071-2C96-D6A3F11A405D}"/>
              </a:ext>
            </a:extLst>
          </p:cNvPr>
          <p:cNvSpPr txBox="1"/>
          <p:nvPr/>
        </p:nvSpPr>
        <p:spPr>
          <a:xfrm>
            <a:off x="548014" y="5964782"/>
            <a:ext cx="11095972" cy="523220"/>
          </a:xfrm>
          <a:prstGeom prst="rect">
            <a:avLst/>
          </a:prstGeom>
          <a:noFill/>
        </p:spPr>
        <p:txBody>
          <a:bodyPr wrap="square">
            <a:spAutoFit/>
          </a:bodyPr>
          <a:lstStyle/>
          <a:p>
            <a:r>
              <a:rPr lang="en-GB" sz="1400" dirty="0"/>
              <a:t>https://github.com/akshayravim/courserarepo/blob/60f6585156dccfecbfcb6f44cea151dd7b3dd457/IBM-DS0321EN-SkillsNetwork_labs_module_4_SpaceX_Machine_Learning_Prediction_Part_5.jupyterlite%20(1).ipynb</a:t>
            </a:r>
          </a:p>
        </p:txBody>
      </p:sp>
      <p:pic>
        <p:nvPicPr>
          <p:cNvPr id="6" name="Picture 5">
            <a:extLst>
              <a:ext uri="{FF2B5EF4-FFF2-40B4-BE49-F238E27FC236}">
                <a16:creationId xmlns:a16="http://schemas.microsoft.com/office/drawing/2014/main" id="{B1DBAF94-08F0-30F7-E894-B362DB32E9EF}"/>
              </a:ext>
            </a:extLst>
          </p:cNvPr>
          <p:cNvPicPr>
            <a:picLocks noChangeAspect="1"/>
          </p:cNvPicPr>
          <p:nvPr/>
        </p:nvPicPr>
        <p:blipFill>
          <a:blip r:embed="rId3"/>
          <a:stretch>
            <a:fillRect/>
          </a:stretch>
        </p:blipFill>
        <p:spPr>
          <a:xfrm>
            <a:off x="7143903" y="1494451"/>
            <a:ext cx="4278086" cy="4148447"/>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990161" cy="33307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launch site had the most successful launches when compared to other sites</a:t>
            </a:r>
          </a:p>
          <a:p>
            <a:pPr>
              <a:lnSpc>
                <a:spcPct val="100000"/>
              </a:lnSpc>
              <a:spcBef>
                <a:spcPts val="1400"/>
              </a:spcBef>
            </a:pPr>
            <a:r>
              <a:rPr lang="en-US" sz="2200" dirty="0">
                <a:solidFill>
                  <a:schemeClr val="accent3">
                    <a:lumMod val="25000"/>
                  </a:schemeClr>
                </a:solidFill>
                <a:latin typeface="Abadi" panose="020B0604020104020204" pitchFamily="34" charset="0"/>
              </a:rPr>
              <a:t>Among the algorithms, Logistic Regression, KNN and SVM had the highest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Orbits VLEO, SSO, HEO, ESL-1 had the most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Heavier payloads have failed in comparison to lighter payloads</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 sites are in proximity to the equator and the coast lines.</a:t>
            </a:r>
          </a:p>
          <a:p>
            <a:pPr>
              <a:lnSpc>
                <a:spcPct val="100000"/>
              </a:lnSpc>
              <a:spcBef>
                <a:spcPts val="1400"/>
              </a:spcBef>
            </a:pPr>
            <a:r>
              <a:rPr lang="en-US" sz="2200" dirty="0">
                <a:solidFill>
                  <a:schemeClr val="accent3">
                    <a:lumMod val="25000"/>
                  </a:schemeClr>
                </a:solidFill>
                <a:latin typeface="Abadi" panose="020B0604020104020204" pitchFamily="34" charset="0"/>
              </a:rPr>
              <a:t>Lastly, probably due to technological advances and/or learning from mistakes the launch success rates have been increasing over the years.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725497"/>
            <a:ext cx="10684770" cy="863436"/>
          </a:xfrm>
          <a:prstGeom prst="rect">
            <a:avLst/>
          </a:prstGeom>
        </p:spPr>
        <p:txBody>
          <a:bodyPr>
            <a:normAutofit fontScale="92500" lnSpcReduction="10000"/>
          </a:bodyPr>
          <a:lstStyle/>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Insight:</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Launches from the CCAFS SLC 40 are higher than launches from other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B52903D0-EF45-A118-A4DF-AFD4A3C790A5}"/>
              </a:ext>
            </a:extLst>
          </p:cNvPr>
          <p:cNvPicPr>
            <a:picLocks noChangeAspect="1"/>
          </p:cNvPicPr>
          <p:nvPr/>
        </p:nvPicPr>
        <p:blipFill>
          <a:blip r:embed="rId3"/>
          <a:stretch>
            <a:fillRect/>
          </a:stretch>
        </p:blipFill>
        <p:spPr>
          <a:xfrm>
            <a:off x="864973" y="1426466"/>
            <a:ext cx="10592999" cy="2137661"/>
          </a:xfrm>
          <a:prstGeom prst="rect">
            <a:avLst/>
          </a:prstGeom>
        </p:spPr>
      </p:pic>
      <p:sp>
        <p:nvSpPr>
          <p:cNvPr id="8" name="TextBox 7">
            <a:extLst>
              <a:ext uri="{FF2B5EF4-FFF2-40B4-BE49-F238E27FC236}">
                <a16:creationId xmlns:a16="http://schemas.microsoft.com/office/drawing/2014/main" id="{1A1D712B-180C-653C-DF6B-923EDDCED77B}"/>
              </a:ext>
            </a:extLst>
          </p:cNvPr>
          <p:cNvSpPr txBox="1"/>
          <p:nvPr/>
        </p:nvSpPr>
        <p:spPr>
          <a:xfrm>
            <a:off x="864973" y="5301337"/>
            <a:ext cx="10888589" cy="923330"/>
          </a:xfrm>
          <a:prstGeom prst="rect">
            <a:avLst/>
          </a:prstGeom>
          <a:noFill/>
        </p:spPr>
        <p:txBody>
          <a:bodyPr wrap="square">
            <a:spAutoFit/>
          </a:bodyPr>
          <a:lstStyle/>
          <a:p>
            <a:r>
              <a:rPr lang="en-GB" b="1" dirty="0"/>
              <a:t>URL:</a:t>
            </a:r>
          </a:p>
          <a:p>
            <a:r>
              <a:rPr lang="en-GB" dirty="0"/>
              <a:t>https://github.com/akshayravim/courserarepo/blob/83e8712a8f45a5e0dff286a5d9b737b0a7bbb611/IBM-DS0321EN-SkillsNetwork_labs_module_2_jupyter-labs-eda-dataviz.ipynb.jupyterlite.ipynb</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69001A7B-5415-C153-4925-992F960B8D3F}"/>
              </a:ext>
            </a:extLst>
          </p:cNvPr>
          <p:cNvPicPr>
            <a:picLocks noChangeAspect="1"/>
          </p:cNvPicPr>
          <p:nvPr/>
        </p:nvPicPr>
        <p:blipFill>
          <a:blip r:embed="rId4"/>
          <a:stretch>
            <a:fillRect/>
          </a:stretch>
        </p:blipFill>
        <p:spPr>
          <a:xfrm>
            <a:off x="765515" y="1589733"/>
            <a:ext cx="10692457" cy="2228734"/>
          </a:xfrm>
          <a:prstGeom prst="rect">
            <a:avLst/>
          </a:prstGeom>
        </p:spPr>
      </p:pic>
      <p:sp>
        <p:nvSpPr>
          <p:cNvPr id="8" name="Content Placeholder 2">
            <a:extLst>
              <a:ext uri="{FF2B5EF4-FFF2-40B4-BE49-F238E27FC236}">
                <a16:creationId xmlns:a16="http://schemas.microsoft.com/office/drawing/2014/main" id="{B5A56EB0-CE7F-5066-23C7-75403DC14566}"/>
              </a:ext>
            </a:extLst>
          </p:cNvPr>
          <p:cNvSpPr txBox="1">
            <a:spLocks/>
          </p:cNvSpPr>
          <p:nvPr/>
        </p:nvSpPr>
        <p:spPr>
          <a:xfrm>
            <a:off x="765515" y="4157215"/>
            <a:ext cx="10684770" cy="863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Insight:</a:t>
            </a:r>
          </a:p>
          <a:p>
            <a:pPr marL="0" indent="0">
              <a:lnSpc>
                <a:spcPct val="100000"/>
              </a:lnSpc>
              <a:spcBef>
                <a:spcPts val="1400"/>
              </a:spcBef>
              <a:buFont typeface="Arial" panose="020B0604020202020204" pitchFamily="34" charset="0"/>
              <a:buNone/>
            </a:pPr>
            <a:r>
              <a:rPr lang="en-GB" sz="2000" dirty="0">
                <a:solidFill>
                  <a:schemeClr val="accent3">
                    <a:lumMod val="25000"/>
                  </a:schemeClr>
                </a:solidFill>
                <a:latin typeface="Abadi" panose="020B0604020104020204" pitchFamily="34" charset="0"/>
              </a:rPr>
              <a:t>Majority of the launches from the CCAFS SLC 40 have had lower pay load mass.</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The CCAFS SLC 40 has launched the lowest to the highest pay load masses.</a:t>
            </a:r>
          </a:p>
        </p:txBody>
      </p:sp>
      <p:sp>
        <p:nvSpPr>
          <p:cNvPr id="9" name="TextBox 8">
            <a:extLst>
              <a:ext uri="{FF2B5EF4-FFF2-40B4-BE49-F238E27FC236}">
                <a16:creationId xmlns:a16="http://schemas.microsoft.com/office/drawing/2014/main" id="{38AC0EE8-F488-5D2F-840C-0F8DFBE81ACA}"/>
              </a:ext>
            </a:extLst>
          </p:cNvPr>
          <p:cNvSpPr txBox="1"/>
          <p:nvPr/>
        </p:nvSpPr>
        <p:spPr>
          <a:xfrm>
            <a:off x="770011" y="5764727"/>
            <a:ext cx="10888589" cy="923330"/>
          </a:xfrm>
          <a:prstGeom prst="rect">
            <a:avLst/>
          </a:prstGeom>
          <a:noFill/>
        </p:spPr>
        <p:txBody>
          <a:bodyPr wrap="square">
            <a:spAutoFit/>
          </a:bodyPr>
          <a:lstStyle/>
          <a:p>
            <a:r>
              <a:rPr lang="en-GB" b="1" dirty="0"/>
              <a:t>URL:</a:t>
            </a:r>
          </a:p>
          <a:p>
            <a:r>
              <a:rPr lang="en-GB" dirty="0"/>
              <a:t>https://github.com/akshayravim/courserarepo/blob/83e8712a8f45a5e0dff286a5d9b737b0a7bbb611/IBM-DS0321EN-SkillsNetwork_labs_module_2_jupyter-labs-eda-dataviz.ipynb.jupyterlite.ipynb</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130B982-2F40-85CB-EEB3-33B8BA4AC9F9}"/>
              </a:ext>
            </a:extLst>
          </p:cNvPr>
          <p:cNvSpPr txBox="1">
            <a:spLocks/>
          </p:cNvSpPr>
          <p:nvPr/>
        </p:nvSpPr>
        <p:spPr>
          <a:xfrm>
            <a:off x="8128000" y="1591814"/>
            <a:ext cx="2743200" cy="35389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Insight:</a:t>
            </a:r>
          </a:p>
          <a:p>
            <a:pPr marL="0" indent="0">
              <a:lnSpc>
                <a:spcPct val="100000"/>
              </a:lnSpc>
              <a:spcBef>
                <a:spcPts val="1400"/>
              </a:spcBef>
              <a:buFont typeface="Arial" panose="020B0604020202020204" pitchFamily="34" charset="0"/>
              <a:buNone/>
            </a:pPr>
            <a:r>
              <a:rPr lang="en-GB" sz="2000" dirty="0">
                <a:solidFill>
                  <a:schemeClr val="accent3">
                    <a:lumMod val="25000"/>
                  </a:schemeClr>
                </a:solidFill>
                <a:latin typeface="Abadi" panose="020B0604020104020204" pitchFamily="34" charset="0"/>
              </a:rPr>
              <a:t>Orbit type of ES-L1, GEO, HEO, SSO have the highest success rates</a:t>
            </a:r>
            <a:endParaRPr lang="en-US" sz="20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3FC12DAB-38EB-B68F-58E4-DD1DF7CCE9F7}"/>
              </a:ext>
            </a:extLst>
          </p:cNvPr>
          <p:cNvPicPr>
            <a:picLocks noChangeAspect="1"/>
          </p:cNvPicPr>
          <p:nvPr/>
        </p:nvPicPr>
        <p:blipFill>
          <a:blip r:embed="rId3"/>
          <a:stretch>
            <a:fillRect/>
          </a:stretch>
        </p:blipFill>
        <p:spPr>
          <a:xfrm>
            <a:off x="770011" y="1380639"/>
            <a:ext cx="7114148" cy="5046572"/>
          </a:xfrm>
          <a:prstGeom prst="rect">
            <a:avLst/>
          </a:prstGeom>
        </p:spPr>
      </p:pic>
      <p:sp>
        <p:nvSpPr>
          <p:cNvPr id="9" name="TextBox 8">
            <a:extLst>
              <a:ext uri="{FF2B5EF4-FFF2-40B4-BE49-F238E27FC236}">
                <a16:creationId xmlns:a16="http://schemas.microsoft.com/office/drawing/2014/main" id="{20777A72-AF84-AA68-498C-89A7A8089685}"/>
              </a:ext>
            </a:extLst>
          </p:cNvPr>
          <p:cNvSpPr txBox="1"/>
          <p:nvPr/>
        </p:nvSpPr>
        <p:spPr>
          <a:xfrm>
            <a:off x="8128001" y="3583908"/>
            <a:ext cx="3606800" cy="2308324"/>
          </a:xfrm>
          <a:prstGeom prst="rect">
            <a:avLst/>
          </a:prstGeom>
          <a:noFill/>
        </p:spPr>
        <p:txBody>
          <a:bodyPr wrap="square">
            <a:spAutoFit/>
          </a:bodyPr>
          <a:lstStyle/>
          <a:p>
            <a:r>
              <a:rPr lang="en-GB" b="1" dirty="0"/>
              <a:t>URL:</a:t>
            </a:r>
          </a:p>
          <a:p>
            <a:r>
              <a:rPr lang="en-GB" dirty="0"/>
              <a:t>https://github.com/akshayravim/courserarepo/blob/83e8712a8f45a5e0dff286a5d9b737b0a7bbb611/IBM-DS0321EN-SkillsNetwork_labs_module_2_jupyter-labs-eda-dataviz.ipynb.jupyterlite.ipynb</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12E7046D-DCE4-E2B6-989C-ADB7603F8AF9}"/>
              </a:ext>
            </a:extLst>
          </p:cNvPr>
          <p:cNvSpPr txBox="1">
            <a:spLocks/>
          </p:cNvSpPr>
          <p:nvPr/>
        </p:nvSpPr>
        <p:spPr>
          <a:xfrm>
            <a:off x="734028" y="4052880"/>
            <a:ext cx="10515600" cy="35389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Insight:</a:t>
            </a:r>
          </a:p>
          <a:p>
            <a:pPr marL="0" indent="0">
              <a:lnSpc>
                <a:spcPct val="100000"/>
              </a:lnSpc>
              <a:spcBef>
                <a:spcPts val="1400"/>
              </a:spcBef>
              <a:buFont typeface="Arial" panose="020B0604020202020204" pitchFamily="34" charset="0"/>
              <a:buNone/>
            </a:pPr>
            <a:r>
              <a:rPr lang="en-GB" sz="2000" dirty="0">
                <a:solidFill>
                  <a:schemeClr val="accent3">
                    <a:lumMod val="25000"/>
                  </a:schemeClr>
                </a:solidFill>
                <a:latin typeface="Abadi" panose="020B0604020104020204" pitchFamily="34" charset="0"/>
              </a:rPr>
              <a:t>For the latest flight number(s), VLEO launches have been used. Appears that the trend is shifting to VLEO for the newer launches.</a:t>
            </a:r>
            <a:endParaRPr lang="en-US" sz="20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A8BE9860-5376-F4BF-B0C4-FF7778BC05D4}"/>
              </a:ext>
            </a:extLst>
          </p:cNvPr>
          <p:cNvPicPr>
            <a:picLocks noChangeAspect="1"/>
          </p:cNvPicPr>
          <p:nvPr/>
        </p:nvPicPr>
        <p:blipFill>
          <a:blip r:embed="rId3"/>
          <a:stretch>
            <a:fillRect/>
          </a:stretch>
        </p:blipFill>
        <p:spPr>
          <a:xfrm>
            <a:off x="770011" y="1660596"/>
            <a:ext cx="10515600" cy="2142926"/>
          </a:xfrm>
          <a:prstGeom prst="rect">
            <a:avLst/>
          </a:prstGeom>
        </p:spPr>
      </p:pic>
      <p:sp>
        <p:nvSpPr>
          <p:cNvPr id="9" name="TextBox 8">
            <a:extLst>
              <a:ext uri="{FF2B5EF4-FFF2-40B4-BE49-F238E27FC236}">
                <a16:creationId xmlns:a16="http://schemas.microsoft.com/office/drawing/2014/main" id="{DB67DCAE-CD76-FDF9-761E-EDEB21DCF214}"/>
              </a:ext>
            </a:extLst>
          </p:cNvPr>
          <p:cNvSpPr txBox="1"/>
          <p:nvPr/>
        </p:nvSpPr>
        <p:spPr>
          <a:xfrm>
            <a:off x="770010" y="5425408"/>
            <a:ext cx="10888589" cy="923330"/>
          </a:xfrm>
          <a:prstGeom prst="rect">
            <a:avLst/>
          </a:prstGeom>
          <a:noFill/>
        </p:spPr>
        <p:txBody>
          <a:bodyPr wrap="square">
            <a:spAutoFit/>
          </a:bodyPr>
          <a:lstStyle/>
          <a:p>
            <a:r>
              <a:rPr lang="en-GB" b="1" dirty="0"/>
              <a:t>URL:</a:t>
            </a:r>
          </a:p>
          <a:p>
            <a:r>
              <a:rPr lang="en-GB" dirty="0"/>
              <a:t>https://github.com/akshayravim/courserarepo/blob/83e8712a8f45a5e0dff286a5d9b737b0a7bbb611/IBM-DS0321EN-SkillsNetwork_labs_module_2_jupyter-labs-eda-dataviz.ipynb.jupyterlite.ipynb</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B51E1CCE-972A-6C6D-2D14-A56D9061284F}"/>
              </a:ext>
            </a:extLst>
          </p:cNvPr>
          <p:cNvPicPr>
            <a:picLocks noChangeAspect="1"/>
          </p:cNvPicPr>
          <p:nvPr/>
        </p:nvPicPr>
        <p:blipFill>
          <a:blip r:embed="rId3"/>
          <a:stretch>
            <a:fillRect/>
          </a:stretch>
        </p:blipFill>
        <p:spPr>
          <a:xfrm>
            <a:off x="770011" y="1507700"/>
            <a:ext cx="10687961" cy="2152578"/>
          </a:xfrm>
          <a:prstGeom prst="rect">
            <a:avLst/>
          </a:prstGeom>
        </p:spPr>
      </p:pic>
      <p:sp>
        <p:nvSpPr>
          <p:cNvPr id="8" name="Content Placeholder 2">
            <a:extLst>
              <a:ext uri="{FF2B5EF4-FFF2-40B4-BE49-F238E27FC236}">
                <a16:creationId xmlns:a16="http://schemas.microsoft.com/office/drawing/2014/main" id="{9E3F5477-07D3-7B7B-A654-06D4BED31FA7}"/>
              </a:ext>
            </a:extLst>
          </p:cNvPr>
          <p:cNvSpPr txBox="1">
            <a:spLocks/>
          </p:cNvSpPr>
          <p:nvPr/>
        </p:nvSpPr>
        <p:spPr>
          <a:xfrm>
            <a:off x="770010" y="3913073"/>
            <a:ext cx="7751689" cy="35389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Insight:</a:t>
            </a:r>
          </a:p>
          <a:p>
            <a:pPr marL="0" indent="0">
              <a:lnSpc>
                <a:spcPct val="100000"/>
              </a:lnSpc>
              <a:spcBef>
                <a:spcPts val="1400"/>
              </a:spcBef>
              <a:buFont typeface="Arial" panose="020B0604020202020204" pitchFamily="34" charset="0"/>
              <a:buNone/>
            </a:pPr>
            <a:r>
              <a:rPr lang="en-GB" sz="2000" dirty="0">
                <a:solidFill>
                  <a:schemeClr val="accent3">
                    <a:lumMod val="25000"/>
                  </a:schemeClr>
                </a:solidFill>
                <a:latin typeface="Abadi" panose="020B0604020104020204" pitchFamily="34" charset="0"/>
              </a:rPr>
              <a:t>Around 2000 payload mass (kg) for ISS and in the range of 4000 to 8000 payload mass (kg) there appears to correlation.</a:t>
            </a:r>
            <a:endParaRPr lang="en-US" sz="20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12B6E6DF-0DA0-713A-71C5-3A6A9CCF1C85}"/>
              </a:ext>
            </a:extLst>
          </p:cNvPr>
          <p:cNvSpPr txBox="1"/>
          <p:nvPr/>
        </p:nvSpPr>
        <p:spPr>
          <a:xfrm>
            <a:off x="770010" y="5425408"/>
            <a:ext cx="10888589" cy="923330"/>
          </a:xfrm>
          <a:prstGeom prst="rect">
            <a:avLst/>
          </a:prstGeom>
          <a:noFill/>
        </p:spPr>
        <p:txBody>
          <a:bodyPr wrap="square">
            <a:spAutoFit/>
          </a:bodyPr>
          <a:lstStyle/>
          <a:p>
            <a:r>
              <a:rPr lang="en-GB" b="1" dirty="0"/>
              <a:t>URL:</a:t>
            </a:r>
          </a:p>
          <a:p>
            <a:r>
              <a:rPr lang="en-GB" dirty="0"/>
              <a:t>https://github.com/akshayravim/courserarepo/blob/83e8712a8f45a5e0dff286a5d9b737b0a7bbb611/IBM-DS0321EN-SkillsNetwork_labs_module_2_jupyter-labs-eda-dataviz.ipynb.jupyterlite.ipynb</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FFD666D3-467D-5200-126D-C27239D655DD}"/>
              </a:ext>
            </a:extLst>
          </p:cNvPr>
          <p:cNvSpPr txBox="1">
            <a:spLocks/>
          </p:cNvSpPr>
          <p:nvPr/>
        </p:nvSpPr>
        <p:spPr>
          <a:xfrm>
            <a:off x="826404" y="4058529"/>
            <a:ext cx="9866996" cy="35389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Insight:</a:t>
            </a:r>
          </a:p>
          <a:p>
            <a:pPr marL="0" indent="0">
              <a:lnSpc>
                <a:spcPct val="100000"/>
              </a:lnSpc>
              <a:spcBef>
                <a:spcPts val="1400"/>
              </a:spcBef>
              <a:buFont typeface="Arial" panose="020B0604020202020204" pitchFamily="34" charset="0"/>
              <a:buNone/>
            </a:pPr>
            <a:r>
              <a:rPr lang="en-GB" sz="2000" dirty="0">
                <a:solidFill>
                  <a:schemeClr val="accent3">
                    <a:lumMod val="25000"/>
                  </a:schemeClr>
                </a:solidFill>
                <a:latin typeface="Abadi" panose="020B0604020104020204" pitchFamily="34" charset="0"/>
              </a:rPr>
              <a:t>Launch success rates has been increasing since 2013 possibly due to technology advances.</a:t>
            </a:r>
            <a:endParaRPr lang="en-US" sz="20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C0100134-D327-AF1C-D875-267D5C4464A1}"/>
              </a:ext>
            </a:extLst>
          </p:cNvPr>
          <p:cNvPicPr>
            <a:picLocks noChangeAspect="1"/>
          </p:cNvPicPr>
          <p:nvPr/>
        </p:nvPicPr>
        <p:blipFill>
          <a:blip r:embed="rId3"/>
          <a:stretch>
            <a:fillRect/>
          </a:stretch>
        </p:blipFill>
        <p:spPr>
          <a:xfrm>
            <a:off x="826404" y="1455021"/>
            <a:ext cx="10631568" cy="2241005"/>
          </a:xfrm>
          <a:prstGeom prst="rect">
            <a:avLst/>
          </a:prstGeom>
        </p:spPr>
      </p:pic>
      <p:sp>
        <p:nvSpPr>
          <p:cNvPr id="12" name="TextBox 11">
            <a:extLst>
              <a:ext uri="{FF2B5EF4-FFF2-40B4-BE49-F238E27FC236}">
                <a16:creationId xmlns:a16="http://schemas.microsoft.com/office/drawing/2014/main" id="{9C05EF18-808D-A4B2-29F4-FA4367EE32D6}"/>
              </a:ext>
            </a:extLst>
          </p:cNvPr>
          <p:cNvSpPr txBox="1"/>
          <p:nvPr/>
        </p:nvSpPr>
        <p:spPr>
          <a:xfrm>
            <a:off x="770010" y="5425408"/>
            <a:ext cx="10888589" cy="923330"/>
          </a:xfrm>
          <a:prstGeom prst="rect">
            <a:avLst/>
          </a:prstGeom>
          <a:noFill/>
        </p:spPr>
        <p:txBody>
          <a:bodyPr wrap="square">
            <a:spAutoFit/>
          </a:bodyPr>
          <a:lstStyle/>
          <a:p>
            <a:r>
              <a:rPr lang="en-GB" b="1" dirty="0"/>
              <a:t>URL:</a:t>
            </a:r>
          </a:p>
          <a:p>
            <a:r>
              <a:rPr lang="en-GB" dirty="0"/>
              <a:t>https://github.com/akshayravim/courserarepo/blob/83e8712a8f45a5e0dff286a5d9b737b0a7bbb611/IBM-DS0321EN-SkillsNetwork_labs_module_2_jupyter-labs-eda-dataviz.ipynb.jupyterlite.ipynb</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4506011A-40FC-FF3C-01E8-5D4F91B0040C}"/>
              </a:ext>
            </a:extLst>
          </p:cNvPr>
          <p:cNvPicPr>
            <a:picLocks noChangeAspect="1"/>
          </p:cNvPicPr>
          <p:nvPr/>
        </p:nvPicPr>
        <p:blipFill>
          <a:blip r:embed="rId3"/>
          <a:stretch>
            <a:fillRect/>
          </a:stretch>
        </p:blipFill>
        <p:spPr>
          <a:xfrm>
            <a:off x="770011" y="1454915"/>
            <a:ext cx="6096851" cy="3210373"/>
          </a:xfrm>
          <a:prstGeom prst="rect">
            <a:avLst/>
          </a:prstGeom>
        </p:spPr>
      </p:pic>
      <p:sp>
        <p:nvSpPr>
          <p:cNvPr id="8" name="Content Placeholder 2">
            <a:extLst>
              <a:ext uri="{FF2B5EF4-FFF2-40B4-BE49-F238E27FC236}">
                <a16:creationId xmlns:a16="http://schemas.microsoft.com/office/drawing/2014/main" id="{255C987B-8192-F04B-A666-D0577874F526}"/>
              </a:ext>
            </a:extLst>
          </p:cNvPr>
          <p:cNvSpPr txBox="1">
            <a:spLocks/>
          </p:cNvSpPr>
          <p:nvPr/>
        </p:nvSpPr>
        <p:spPr>
          <a:xfrm>
            <a:off x="773202" y="4913712"/>
            <a:ext cx="10684770" cy="863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GB" sz="2000" dirty="0">
                <a:solidFill>
                  <a:schemeClr val="accent3">
                    <a:lumMod val="25000"/>
                  </a:schemeClr>
                </a:solidFill>
                <a:latin typeface="Abadi" panose="020B0604020104020204" pitchFamily="34" charset="0"/>
              </a:rPr>
              <a:t>Fetches the unique (distinct) launch sites from the table</a:t>
            </a:r>
            <a:endParaRPr lang="en-US" sz="20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2C1F1659-E3E0-86F5-D68C-374404B65AE9}"/>
              </a:ext>
            </a:extLst>
          </p:cNvPr>
          <p:cNvSpPr txBox="1"/>
          <p:nvPr/>
        </p:nvSpPr>
        <p:spPr>
          <a:xfrm>
            <a:off x="753615" y="5857685"/>
            <a:ext cx="10684770" cy="923330"/>
          </a:xfrm>
          <a:prstGeom prst="rect">
            <a:avLst/>
          </a:prstGeom>
          <a:noFill/>
        </p:spPr>
        <p:txBody>
          <a:bodyPr wrap="square">
            <a:spAutoFit/>
          </a:bodyPr>
          <a:lstStyle/>
          <a:p>
            <a:r>
              <a:rPr lang="en-GB" b="1" dirty="0"/>
              <a:t>URL:</a:t>
            </a:r>
          </a:p>
          <a:p>
            <a:r>
              <a:rPr lang="en-GB" dirty="0"/>
              <a:t>https://github.com/akshayravim/courserarepo/blob/62190067c0634e2e066541386a304fb737d6434f/jupyter-labs-eda-sql-coursera_sqllite.ipynb</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2">
            <a:extLst>
              <a:ext uri="{FF2B5EF4-FFF2-40B4-BE49-F238E27FC236}">
                <a16:creationId xmlns:a16="http://schemas.microsoft.com/office/drawing/2014/main" id="{5F7F84BF-7896-8D6E-8ED5-3A70323DD4B6}"/>
              </a:ext>
            </a:extLst>
          </p:cNvPr>
          <p:cNvSpPr txBox="1">
            <a:spLocks/>
          </p:cNvSpPr>
          <p:nvPr/>
        </p:nvSpPr>
        <p:spPr>
          <a:xfrm>
            <a:off x="765515" y="4927634"/>
            <a:ext cx="10684770" cy="863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GB" sz="2000" dirty="0">
                <a:solidFill>
                  <a:schemeClr val="accent3">
                    <a:lumMod val="25000"/>
                  </a:schemeClr>
                </a:solidFill>
                <a:latin typeface="Abadi" panose="020B0604020104020204" pitchFamily="34" charset="0"/>
              </a:rPr>
              <a:t>Fetches the launch sites from the table where the site names begin with ‘CCA’</a:t>
            </a:r>
            <a:endParaRPr lang="en-US" sz="20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9B11A00B-C09A-B24F-6C02-610E145C8223}"/>
              </a:ext>
            </a:extLst>
          </p:cNvPr>
          <p:cNvPicPr>
            <a:picLocks noChangeAspect="1"/>
          </p:cNvPicPr>
          <p:nvPr/>
        </p:nvPicPr>
        <p:blipFill>
          <a:blip r:embed="rId3"/>
          <a:stretch>
            <a:fillRect/>
          </a:stretch>
        </p:blipFill>
        <p:spPr>
          <a:xfrm>
            <a:off x="770011" y="1357038"/>
            <a:ext cx="7592485" cy="3372321"/>
          </a:xfrm>
          <a:prstGeom prst="rect">
            <a:avLst/>
          </a:prstGeom>
        </p:spPr>
      </p:pic>
      <p:sp>
        <p:nvSpPr>
          <p:cNvPr id="9" name="TextBox 8">
            <a:extLst>
              <a:ext uri="{FF2B5EF4-FFF2-40B4-BE49-F238E27FC236}">
                <a16:creationId xmlns:a16="http://schemas.microsoft.com/office/drawing/2014/main" id="{023CABA5-5836-2A50-BE7A-8B5871FE2C06}"/>
              </a:ext>
            </a:extLst>
          </p:cNvPr>
          <p:cNvSpPr txBox="1"/>
          <p:nvPr/>
        </p:nvSpPr>
        <p:spPr>
          <a:xfrm>
            <a:off x="753615" y="5857685"/>
            <a:ext cx="10684770" cy="923330"/>
          </a:xfrm>
          <a:prstGeom prst="rect">
            <a:avLst/>
          </a:prstGeom>
          <a:noFill/>
        </p:spPr>
        <p:txBody>
          <a:bodyPr wrap="square">
            <a:spAutoFit/>
          </a:bodyPr>
          <a:lstStyle/>
          <a:p>
            <a:r>
              <a:rPr lang="en-GB" b="1" dirty="0"/>
              <a:t>URL:</a:t>
            </a:r>
          </a:p>
          <a:p>
            <a:r>
              <a:rPr lang="en-GB" dirty="0"/>
              <a:t>https://github.com/akshayravim/courserarepo/blob/62190067c0634e2e066541386a304fb737d6434f/jupyter-labs-eda-sql-coursera_sqllite.ipynb</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2">
            <a:extLst>
              <a:ext uri="{FF2B5EF4-FFF2-40B4-BE49-F238E27FC236}">
                <a16:creationId xmlns:a16="http://schemas.microsoft.com/office/drawing/2014/main" id="{36360AF3-2D4D-95FA-5C93-0CECAE8CA755}"/>
              </a:ext>
            </a:extLst>
          </p:cNvPr>
          <p:cNvSpPr txBox="1">
            <a:spLocks/>
          </p:cNvSpPr>
          <p:nvPr/>
        </p:nvSpPr>
        <p:spPr>
          <a:xfrm>
            <a:off x="753615" y="4813750"/>
            <a:ext cx="10684770" cy="863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Displays the total payload mass carried by boosters launched by NASA (CRS)</a:t>
            </a:r>
            <a:r>
              <a:rPr lang="en-GB" sz="2000" dirty="0">
                <a:solidFill>
                  <a:schemeClr val="accent3">
                    <a:lumMod val="25000"/>
                  </a:schemeClr>
                </a:solidFill>
                <a:latin typeface="Abadi" panose="020B0604020104020204" pitchFamily="34" charset="0"/>
              </a:rPr>
              <a:t>  </a:t>
            </a:r>
            <a:endParaRPr lang="en-US" sz="20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AA2B424F-6253-8C0A-78DA-8113DA8997C6}"/>
              </a:ext>
            </a:extLst>
          </p:cNvPr>
          <p:cNvPicPr>
            <a:picLocks noChangeAspect="1"/>
          </p:cNvPicPr>
          <p:nvPr/>
        </p:nvPicPr>
        <p:blipFill>
          <a:blip r:embed="rId3"/>
          <a:stretch>
            <a:fillRect/>
          </a:stretch>
        </p:blipFill>
        <p:spPr>
          <a:xfrm>
            <a:off x="765515" y="1612532"/>
            <a:ext cx="8811855" cy="1752845"/>
          </a:xfrm>
          <a:prstGeom prst="rect">
            <a:avLst/>
          </a:prstGeom>
        </p:spPr>
      </p:pic>
      <p:sp>
        <p:nvSpPr>
          <p:cNvPr id="9" name="TextBox 8">
            <a:extLst>
              <a:ext uri="{FF2B5EF4-FFF2-40B4-BE49-F238E27FC236}">
                <a16:creationId xmlns:a16="http://schemas.microsoft.com/office/drawing/2014/main" id="{2910A2FB-A6A8-E376-F4B0-68EC59282F6F}"/>
              </a:ext>
            </a:extLst>
          </p:cNvPr>
          <p:cNvSpPr txBox="1"/>
          <p:nvPr/>
        </p:nvSpPr>
        <p:spPr>
          <a:xfrm>
            <a:off x="753615" y="5857685"/>
            <a:ext cx="10684770" cy="923330"/>
          </a:xfrm>
          <a:prstGeom prst="rect">
            <a:avLst/>
          </a:prstGeom>
          <a:noFill/>
        </p:spPr>
        <p:txBody>
          <a:bodyPr wrap="square">
            <a:spAutoFit/>
          </a:bodyPr>
          <a:lstStyle/>
          <a:p>
            <a:r>
              <a:rPr lang="en-GB" b="1" dirty="0"/>
              <a:t>URL:</a:t>
            </a:r>
          </a:p>
          <a:p>
            <a:r>
              <a:rPr lang="en-GB" dirty="0"/>
              <a:t>https://github.com/akshayravim/courserarepo/blob/62190067c0634e2e066541386a304fb737d6434f/jupyter-labs-eda-sql-coursera_sqllite.ipynb</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2">
            <a:extLst>
              <a:ext uri="{FF2B5EF4-FFF2-40B4-BE49-F238E27FC236}">
                <a16:creationId xmlns:a16="http://schemas.microsoft.com/office/drawing/2014/main" id="{1558E026-5C40-DCD9-00E8-DA2248CE3971}"/>
              </a:ext>
            </a:extLst>
          </p:cNvPr>
          <p:cNvSpPr txBox="1">
            <a:spLocks/>
          </p:cNvSpPr>
          <p:nvPr/>
        </p:nvSpPr>
        <p:spPr>
          <a:xfrm>
            <a:off x="685426" y="3928201"/>
            <a:ext cx="10684770" cy="863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Displays the average payload mass carried by booster version F9 v1.1</a:t>
            </a:r>
          </a:p>
        </p:txBody>
      </p:sp>
      <p:pic>
        <p:nvPicPr>
          <p:cNvPr id="8" name="Picture 7">
            <a:extLst>
              <a:ext uri="{FF2B5EF4-FFF2-40B4-BE49-F238E27FC236}">
                <a16:creationId xmlns:a16="http://schemas.microsoft.com/office/drawing/2014/main" id="{7A277063-AFE1-31F2-B5CB-16A874363334}"/>
              </a:ext>
            </a:extLst>
          </p:cNvPr>
          <p:cNvPicPr>
            <a:picLocks noChangeAspect="1"/>
          </p:cNvPicPr>
          <p:nvPr/>
        </p:nvPicPr>
        <p:blipFill>
          <a:blip r:embed="rId3"/>
          <a:stretch>
            <a:fillRect/>
          </a:stretch>
        </p:blipFill>
        <p:spPr>
          <a:xfrm>
            <a:off x="770011" y="1928699"/>
            <a:ext cx="8468907" cy="1629002"/>
          </a:xfrm>
          <a:prstGeom prst="rect">
            <a:avLst/>
          </a:prstGeom>
        </p:spPr>
      </p:pic>
      <p:sp>
        <p:nvSpPr>
          <p:cNvPr id="9" name="TextBox 8">
            <a:extLst>
              <a:ext uri="{FF2B5EF4-FFF2-40B4-BE49-F238E27FC236}">
                <a16:creationId xmlns:a16="http://schemas.microsoft.com/office/drawing/2014/main" id="{E719F88D-759D-A940-7CF0-ADA71617A85E}"/>
              </a:ext>
            </a:extLst>
          </p:cNvPr>
          <p:cNvSpPr txBox="1"/>
          <p:nvPr/>
        </p:nvSpPr>
        <p:spPr>
          <a:xfrm>
            <a:off x="685426" y="4962625"/>
            <a:ext cx="10684770" cy="923330"/>
          </a:xfrm>
          <a:prstGeom prst="rect">
            <a:avLst/>
          </a:prstGeom>
          <a:noFill/>
        </p:spPr>
        <p:txBody>
          <a:bodyPr wrap="square">
            <a:spAutoFit/>
          </a:bodyPr>
          <a:lstStyle/>
          <a:p>
            <a:r>
              <a:rPr lang="en-GB" b="1" dirty="0"/>
              <a:t>URL:</a:t>
            </a:r>
          </a:p>
          <a:p>
            <a:r>
              <a:rPr lang="en-GB" dirty="0"/>
              <a:t>https://github.com/akshayravim/courserarepo/blob/62190067c0634e2e066541386a304fb737d6434f/jupyter-labs-eda-sql-coursera_sqllite.ipynb</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2">
            <a:extLst>
              <a:ext uri="{FF2B5EF4-FFF2-40B4-BE49-F238E27FC236}">
                <a16:creationId xmlns:a16="http://schemas.microsoft.com/office/drawing/2014/main" id="{88A5B5D1-C4BE-B80B-D1D3-000012B9D404}"/>
              </a:ext>
            </a:extLst>
          </p:cNvPr>
          <p:cNvSpPr txBox="1">
            <a:spLocks/>
          </p:cNvSpPr>
          <p:nvPr/>
        </p:nvSpPr>
        <p:spPr>
          <a:xfrm>
            <a:off x="734028" y="4246300"/>
            <a:ext cx="10684770" cy="863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Lists the date when the first successful landing outcome in ground pad was achieved.</a:t>
            </a:r>
          </a:p>
        </p:txBody>
      </p:sp>
      <p:pic>
        <p:nvPicPr>
          <p:cNvPr id="8" name="Picture 7">
            <a:extLst>
              <a:ext uri="{FF2B5EF4-FFF2-40B4-BE49-F238E27FC236}">
                <a16:creationId xmlns:a16="http://schemas.microsoft.com/office/drawing/2014/main" id="{3251CB2C-8A2C-F190-B8C4-11731BD35B3F}"/>
              </a:ext>
            </a:extLst>
          </p:cNvPr>
          <p:cNvPicPr>
            <a:picLocks noChangeAspect="1"/>
          </p:cNvPicPr>
          <p:nvPr/>
        </p:nvPicPr>
        <p:blipFill>
          <a:blip r:embed="rId3"/>
          <a:stretch>
            <a:fillRect/>
          </a:stretch>
        </p:blipFill>
        <p:spPr>
          <a:xfrm>
            <a:off x="770011" y="1752472"/>
            <a:ext cx="7068536" cy="1829055"/>
          </a:xfrm>
          <a:prstGeom prst="rect">
            <a:avLst/>
          </a:prstGeom>
        </p:spPr>
      </p:pic>
      <p:sp>
        <p:nvSpPr>
          <p:cNvPr id="9" name="TextBox 8">
            <a:extLst>
              <a:ext uri="{FF2B5EF4-FFF2-40B4-BE49-F238E27FC236}">
                <a16:creationId xmlns:a16="http://schemas.microsoft.com/office/drawing/2014/main" id="{45B459D4-3E23-8716-79E8-88CC45528BDC}"/>
              </a:ext>
            </a:extLst>
          </p:cNvPr>
          <p:cNvSpPr txBox="1"/>
          <p:nvPr/>
        </p:nvSpPr>
        <p:spPr>
          <a:xfrm>
            <a:off x="734028" y="5318747"/>
            <a:ext cx="10684770" cy="923330"/>
          </a:xfrm>
          <a:prstGeom prst="rect">
            <a:avLst/>
          </a:prstGeom>
          <a:noFill/>
        </p:spPr>
        <p:txBody>
          <a:bodyPr wrap="square">
            <a:spAutoFit/>
          </a:bodyPr>
          <a:lstStyle/>
          <a:p>
            <a:r>
              <a:rPr lang="en-GB" b="1" dirty="0"/>
              <a:t>URL:</a:t>
            </a:r>
          </a:p>
          <a:p>
            <a:r>
              <a:rPr lang="en-GB" dirty="0"/>
              <a:t>https://github.com/akshayravim/courserarepo/blob/62190067c0634e2e066541386a304fb737d6434f/jupyter-labs-eda-sql-coursera_sqllite.ipynb</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2">
            <a:extLst>
              <a:ext uri="{FF2B5EF4-FFF2-40B4-BE49-F238E27FC236}">
                <a16:creationId xmlns:a16="http://schemas.microsoft.com/office/drawing/2014/main" id="{E4AEB837-A1A4-6D73-D88C-9D4F76CD6B88}"/>
              </a:ext>
            </a:extLst>
          </p:cNvPr>
          <p:cNvSpPr txBox="1">
            <a:spLocks/>
          </p:cNvSpPr>
          <p:nvPr/>
        </p:nvSpPr>
        <p:spPr>
          <a:xfrm>
            <a:off x="685426" y="4362528"/>
            <a:ext cx="10684770" cy="863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Lists the names of the boosters which have success in drone ship and have payload mass greater than 4000 but less than 6000</a:t>
            </a:r>
            <a:r>
              <a:rPr lang="en-GB" sz="2000" dirty="0">
                <a:solidFill>
                  <a:schemeClr val="accent3">
                    <a:lumMod val="25000"/>
                  </a:schemeClr>
                </a:solidFill>
                <a:latin typeface="Abadi" panose="020B0604020104020204" pitchFamily="34" charset="0"/>
              </a:rPr>
              <a:t>e  </a:t>
            </a:r>
            <a:endParaRPr lang="en-US" sz="20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3788AEC1-E78A-D725-8F3A-0D4AFBC374F6}"/>
              </a:ext>
            </a:extLst>
          </p:cNvPr>
          <p:cNvPicPr>
            <a:picLocks noChangeAspect="1"/>
          </p:cNvPicPr>
          <p:nvPr/>
        </p:nvPicPr>
        <p:blipFill>
          <a:blip r:embed="rId3"/>
          <a:stretch>
            <a:fillRect/>
          </a:stretch>
        </p:blipFill>
        <p:spPr>
          <a:xfrm>
            <a:off x="770011" y="1632036"/>
            <a:ext cx="10687961" cy="2460308"/>
          </a:xfrm>
          <a:prstGeom prst="rect">
            <a:avLst/>
          </a:prstGeom>
        </p:spPr>
      </p:pic>
      <p:sp>
        <p:nvSpPr>
          <p:cNvPr id="11" name="TextBox 10">
            <a:extLst>
              <a:ext uri="{FF2B5EF4-FFF2-40B4-BE49-F238E27FC236}">
                <a16:creationId xmlns:a16="http://schemas.microsoft.com/office/drawing/2014/main" id="{D00DF0FB-FDAD-D267-A525-E40ACC03AE16}"/>
              </a:ext>
            </a:extLst>
          </p:cNvPr>
          <p:cNvSpPr txBox="1"/>
          <p:nvPr/>
        </p:nvSpPr>
        <p:spPr>
          <a:xfrm>
            <a:off x="685426" y="5563908"/>
            <a:ext cx="10684770" cy="923330"/>
          </a:xfrm>
          <a:prstGeom prst="rect">
            <a:avLst/>
          </a:prstGeom>
          <a:noFill/>
        </p:spPr>
        <p:txBody>
          <a:bodyPr wrap="square">
            <a:spAutoFit/>
          </a:bodyPr>
          <a:lstStyle/>
          <a:p>
            <a:r>
              <a:rPr lang="en-GB" b="1" dirty="0"/>
              <a:t>URL:</a:t>
            </a:r>
          </a:p>
          <a:p>
            <a:r>
              <a:rPr lang="en-GB" dirty="0"/>
              <a:t>https://github.com/akshayravim/courserarepo/blob/62190067c0634e2e066541386a304fb737d6434f/jupyter-labs-eda-sql-coursera_sqllite.ipynb</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659205"/>
            <a:ext cx="7520972" cy="476800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2200" dirty="0">
                <a:solidFill>
                  <a:schemeClr val="accent3">
                    <a:lumMod val="25000"/>
                  </a:schemeClr>
                </a:solidFill>
                <a:latin typeface="Abadi" panose="020B0604020104020204" pitchFamily="34" charset="0"/>
              </a:rPr>
              <a:t>Data collection </a:t>
            </a:r>
          </a:p>
          <a:p>
            <a:pPr lvl="1">
              <a:lnSpc>
                <a:spcPct val="100000"/>
              </a:lnSpc>
              <a:spcBef>
                <a:spcPts val="1400"/>
              </a:spcBef>
            </a:pPr>
            <a:r>
              <a:rPr lang="en-US" sz="22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22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2200" dirty="0">
                <a:solidFill>
                  <a:schemeClr val="accent3">
                    <a:lumMod val="25000"/>
                  </a:schemeClr>
                </a:solidFill>
                <a:latin typeface="Abadi" panose="020B0604020104020204" pitchFamily="34" charset="0"/>
              </a:rPr>
              <a:t>Exploratory Data Analysis with SQL </a:t>
            </a:r>
          </a:p>
          <a:p>
            <a:pPr lvl="1">
              <a:lnSpc>
                <a:spcPct val="100000"/>
              </a:lnSpc>
              <a:spcBef>
                <a:spcPts val="1400"/>
              </a:spcBef>
            </a:pPr>
            <a:r>
              <a:rPr lang="en-US" sz="22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2200" dirty="0">
                <a:solidFill>
                  <a:schemeClr val="accent3">
                    <a:lumMod val="25000"/>
                  </a:schemeClr>
                </a:solidFill>
                <a:latin typeface="Abadi" panose="020B0604020104020204" pitchFamily="34" charset="0"/>
              </a:rPr>
              <a:t>Building a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lvl="1">
              <a:lnSpc>
                <a:spcPct val="100000"/>
              </a:lnSpc>
              <a:spcBef>
                <a:spcPts val="1400"/>
              </a:spcBef>
            </a:pPr>
            <a:r>
              <a:rPr lang="en-US" sz="2200" dirty="0">
                <a:solidFill>
                  <a:schemeClr val="accent3">
                    <a:lumMod val="25000"/>
                  </a:schemeClr>
                </a:solidFill>
                <a:latin typeface="Abadi" panose="020B0604020104020204" pitchFamily="34" charset="0"/>
              </a:rPr>
              <a:t>Predictive analysis (Classification) </a:t>
            </a:r>
          </a:p>
          <a:p>
            <a:pPr>
              <a:lnSpc>
                <a:spcPct val="100000"/>
              </a:lnSpc>
              <a:spcBef>
                <a:spcPts val="1400"/>
              </a:spcBef>
            </a:pPr>
            <a:r>
              <a:rPr lang="en-US" sz="26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2200" dirty="0">
                <a:solidFill>
                  <a:schemeClr val="accent3">
                    <a:lumMod val="25000"/>
                  </a:schemeClr>
                </a:solidFill>
                <a:latin typeface="Abadi" panose="020B0604020104020204" pitchFamily="34" charset="0"/>
              </a:rPr>
              <a:t>Interactive analytics demo </a:t>
            </a:r>
          </a:p>
          <a:p>
            <a:pPr lvl="1">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2">
            <a:extLst>
              <a:ext uri="{FF2B5EF4-FFF2-40B4-BE49-F238E27FC236}">
                <a16:creationId xmlns:a16="http://schemas.microsoft.com/office/drawing/2014/main" id="{982B9ABF-E179-65B2-39E5-29EFBAE3769B}"/>
              </a:ext>
            </a:extLst>
          </p:cNvPr>
          <p:cNvSpPr txBox="1">
            <a:spLocks/>
          </p:cNvSpPr>
          <p:nvPr/>
        </p:nvSpPr>
        <p:spPr>
          <a:xfrm>
            <a:off x="753615" y="4495492"/>
            <a:ext cx="10684770" cy="863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Lists the total number of successful and failure mission outcomes</a:t>
            </a:r>
          </a:p>
        </p:txBody>
      </p:sp>
      <p:pic>
        <p:nvPicPr>
          <p:cNvPr id="8" name="Picture 7">
            <a:extLst>
              <a:ext uri="{FF2B5EF4-FFF2-40B4-BE49-F238E27FC236}">
                <a16:creationId xmlns:a16="http://schemas.microsoft.com/office/drawing/2014/main" id="{FAD8E5AE-7FC2-154D-67E0-4DD73F1BE28F}"/>
              </a:ext>
            </a:extLst>
          </p:cNvPr>
          <p:cNvPicPr>
            <a:picLocks noChangeAspect="1"/>
          </p:cNvPicPr>
          <p:nvPr/>
        </p:nvPicPr>
        <p:blipFill>
          <a:blip r:embed="rId3"/>
          <a:stretch>
            <a:fillRect/>
          </a:stretch>
        </p:blipFill>
        <p:spPr>
          <a:xfrm>
            <a:off x="826971" y="1386462"/>
            <a:ext cx="7887801" cy="2810267"/>
          </a:xfrm>
          <a:prstGeom prst="rect">
            <a:avLst/>
          </a:prstGeom>
        </p:spPr>
      </p:pic>
      <p:sp>
        <p:nvSpPr>
          <p:cNvPr id="11" name="TextBox 10">
            <a:extLst>
              <a:ext uri="{FF2B5EF4-FFF2-40B4-BE49-F238E27FC236}">
                <a16:creationId xmlns:a16="http://schemas.microsoft.com/office/drawing/2014/main" id="{EFB95D80-150B-2E18-8CCC-A638C7B501D3}"/>
              </a:ext>
            </a:extLst>
          </p:cNvPr>
          <p:cNvSpPr txBox="1"/>
          <p:nvPr/>
        </p:nvSpPr>
        <p:spPr>
          <a:xfrm>
            <a:off x="734028" y="5503881"/>
            <a:ext cx="10684770" cy="923330"/>
          </a:xfrm>
          <a:prstGeom prst="rect">
            <a:avLst/>
          </a:prstGeom>
          <a:noFill/>
        </p:spPr>
        <p:txBody>
          <a:bodyPr wrap="square">
            <a:spAutoFit/>
          </a:bodyPr>
          <a:lstStyle/>
          <a:p>
            <a:r>
              <a:rPr lang="en-GB" b="1" dirty="0"/>
              <a:t>URL:</a:t>
            </a:r>
          </a:p>
          <a:p>
            <a:r>
              <a:rPr lang="en-GB" dirty="0"/>
              <a:t>https://github.com/akshayravim/courserarepo/blob/62190067c0634e2e066541386a304fb737d6434f/jupyter-labs-eda-sql-coursera_sqllite.ipynb</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2">
            <a:extLst>
              <a:ext uri="{FF2B5EF4-FFF2-40B4-BE49-F238E27FC236}">
                <a16:creationId xmlns:a16="http://schemas.microsoft.com/office/drawing/2014/main" id="{C4ABE06F-DD28-3377-8286-5B834E620FF2}"/>
              </a:ext>
            </a:extLst>
          </p:cNvPr>
          <p:cNvSpPr txBox="1">
            <a:spLocks/>
          </p:cNvSpPr>
          <p:nvPr/>
        </p:nvSpPr>
        <p:spPr>
          <a:xfrm>
            <a:off x="753615" y="5810930"/>
            <a:ext cx="10684770" cy="863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Lists the names of the booster versions which have carried the maximum payload mass. </a:t>
            </a:r>
          </a:p>
        </p:txBody>
      </p:sp>
      <p:pic>
        <p:nvPicPr>
          <p:cNvPr id="8" name="Picture 7">
            <a:extLst>
              <a:ext uri="{FF2B5EF4-FFF2-40B4-BE49-F238E27FC236}">
                <a16:creationId xmlns:a16="http://schemas.microsoft.com/office/drawing/2014/main" id="{0A967A40-37F4-24F4-F29C-1A70C70ED50D}"/>
              </a:ext>
            </a:extLst>
          </p:cNvPr>
          <p:cNvPicPr>
            <a:picLocks noChangeAspect="1"/>
          </p:cNvPicPr>
          <p:nvPr/>
        </p:nvPicPr>
        <p:blipFill>
          <a:blip r:embed="rId3"/>
          <a:stretch>
            <a:fillRect/>
          </a:stretch>
        </p:blipFill>
        <p:spPr>
          <a:xfrm>
            <a:off x="734028" y="1530631"/>
            <a:ext cx="7828729" cy="4264043"/>
          </a:xfrm>
          <a:prstGeom prst="rect">
            <a:avLst/>
          </a:prstGeom>
        </p:spPr>
      </p:pic>
      <p:sp>
        <p:nvSpPr>
          <p:cNvPr id="9" name="TextBox 8">
            <a:extLst>
              <a:ext uri="{FF2B5EF4-FFF2-40B4-BE49-F238E27FC236}">
                <a16:creationId xmlns:a16="http://schemas.microsoft.com/office/drawing/2014/main" id="{336704C9-E54F-CACE-B573-5ECFAF153973}"/>
              </a:ext>
            </a:extLst>
          </p:cNvPr>
          <p:cNvSpPr txBox="1"/>
          <p:nvPr/>
        </p:nvSpPr>
        <p:spPr>
          <a:xfrm>
            <a:off x="8805415" y="1806385"/>
            <a:ext cx="2743200" cy="2031325"/>
          </a:xfrm>
          <a:prstGeom prst="rect">
            <a:avLst/>
          </a:prstGeom>
          <a:noFill/>
        </p:spPr>
        <p:txBody>
          <a:bodyPr wrap="square">
            <a:spAutoFit/>
          </a:bodyPr>
          <a:lstStyle/>
          <a:p>
            <a:r>
              <a:rPr lang="en-GB" b="1" dirty="0"/>
              <a:t>URL:</a:t>
            </a:r>
          </a:p>
          <a:p>
            <a:r>
              <a:rPr lang="en-GB" dirty="0"/>
              <a:t>https://github.com/akshayravim/courserarepo/blob/62190067c0634e2e066541386a304fb737d6434f/jupyter-labs-eda-sql-coursera_sqllite.ipynb</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2">
            <a:extLst>
              <a:ext uri="{FF2B5EF4-FFF2-40B4-BE49-F238E27FC236}">
                <a16:creationId xmlns:a16="http://schemas.microsoft.com/office/drawing/2014/main" id="{21AD0488-F620-239C-5F82-EB5E8427A8C6}"/>
              </a:ext>
            </a:extLst>
          </p:cNvPr>
          <p:cNvSpPr txBox="1">
            <a:spLocks/>
          </p:cNvSpPr>
          <p:nvPr/>
        </p:nvSpPr>
        <p:spPr>
          <a:xfrm>
            <a:off x="600841" y="4333311"/>
            <a:ext cx="10684770" cy="863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p:txBody>
      </p:sp>
      <p:sp>
        <p:nvSpPr>
          <p:cNvPr id="10" name="TextBox 9">
            <a:extLst>
              <a:ext uri="{FF2B5EF4-FFF2-40B4-BE49-F238E27FC236}">
                <a16:creationId xmlns:a16="http://schemas.microsoft.com/office/drawing/2014/main" id="{311B07D3-15D4-0084-1A5E-643B6471CA79}"/>
              </a:ext>
            </a:extLst>
          </p:cNvPr>
          <p:cNvSpPr txBox="1"/>
          <p:nvPr/>
        </p:nvSpPr>
        <p:spPr>
          <a:xfrm>
            <a:off x="635000" y="1349276"/>
            <a:ext cx="10684770" cy="1477328"/>
          </a:xfrm>
          <a:prstGeom prst="rect">
            <a:avLst/>
          </a:prstGeom>
          <a:noFill/>
        </p:spPr>
        <p:txBody>
          <a:bodyPr wrap="square">
            <a:spAutoFit/>
          </a:bodyPr>
          <a:lstStyle/>
          <a:p>
            <a:r>
              <a:rPr lang="en-GB" dirty="0"/>
              <a:t>%</a:t>
            </a:r>
            <a:r>
              <a:rPr lang="en-GB" dirty="0" err="1"/>
              <a:t>sql</a:t>
            </a:r>
            <a:r>
              <a:rPr lang="en-GB" dirty="0"/>
              <a:t> select case </a:t>
            </a:r>
            <a:r>
              <a:rPr lang="en-GB" dirty="0" err="1"/>
              <a:t>substr</a:t>
            </a:r>
            <a:r>
              <a:rPr lang="en-GB" dirty="0"/>
              <a:t>(Date,4,2) when '01' then 'January' when '02' then '</a:t>
            </a:r>
            <a:r>
              <a:rPr lang="en-GB" dirty="0" err="1"/>
              <a:t>Febuary</a:t>
            </a:r>
            <a:r>
              <a:rPr lang="en-GB" dirty="0"/>
              <a:t>' when '03' then 'March' when '04' then 'April' when '05' then 'May' when '06' then 'June' when '07' then 'July' when '08' then 'August' when '09' then 'September' when '10' then 'October' when '11' then 'November' when '12' then 'December' else '' end as Month, "Landing _Outcome", </a:t>
            </a:r>
            <a:r>
              <a:rPr lang="en-GB" dirty="0" err="1"/>
              <a:t>Booster_version</a:t>
            </a:r>
            <a:r>
              <a:rPr lang="en-GB" dirty="0"/>
              <a:t> from </a:t>
            </a:r>
            <a:r>
              <a:rPr lang="en-GB" dirty="0" err="1"/>
              <a:t>spacextbl</a:t>
            </a:r>
            <a:r>
              <a:rPr lang="en-GB" dirty="0"/>
              <a:t> where "Landing _Outcome" like 'Failure (drone ship)' and </a:t>
            </a:r>
            <a:r>
              <a:rPr lang="en-GB" dirty="0" err="1"/>
              <a:t>substr</a:t>
            </a:r>
            <a:r>
              <a:rPr lang="en-GB" dirty="0"/>
              <a:t>(Date,7,4)='2015'</a:t>
            </a:r>
          </a:p>
        </p:txBody>
      </p:sp>
      <p:pic>
        <p:nvPicPr>
          <p:cNvPr id="12" name="Picture 11">
            <a:extLst>
              <a:ext uri="{FF2B5EF4-FFF2-40B4-BE49-F238E27FC236}">
                <a16:creationId xmlns:a16="http://schemas.microsoft.com/office/drawing/2014/main" id="{583A4332-D611-76F8-4CA4-7EA33874AAA9}"/>
              </a:ext>
            </a:extLst>
          </p:cNvPr>
          <p:cNvPicPr>
            <a:picLocks noChangeAspect="1"/>
          </p:cNvPicPr>
          <p:nvPr/>
        </p:nvPicPr>
        <p:blipFill>
          <a:blip r:embed="rId3"/>
          <a:stretch>
            <a:fillRect/>
          </a:stretch>
        </p:blipFill>
        <p:spPr>
          <a:xfrm>
            <a:off x="635000" y="3088181"/>
            <a:ext cx="4143953" cy="1152686"/>
          </a:xfrm>
          <a:prstGeom prst="rect">
            <a:avLst/>
          </a:prstGeom>
        </p:spPr>
      </p:pic>
      <p:sp>
        <p:nvSpPr>
          <p:cNvPr id="15" name="TextBox 14">
            <a:extLst>
              <a:ext uri="{FF2B5EF4-FFF2-40B4-BE49-F238E27FC236}">
                <a16:creationId xmlns:a16="http://schemas.microsoft.com/office/drawing/2014/main" id="{0FCA0AAC-2AA2-6D11-B3F1-223E1B08ECBC}"/>
              </a:ext>
            </a:extLst>
          </p:cNvPr>
          <p:cNvSpPr txBox="1"/>
          <p:nvPr/>
        </p:nvSpPr>
        <p:spPr>
          <a:xfrm>
            <a:off x="600841" y="5725159"/>
            <a:ext cx="10684770" cy="923330"/>
          </a:xfrm>
          <a:prstGeom prst="rect">
            <a:avLst/>
          </a:prstGeom>
          <a:noFill/>
        </p:spPr>
        <p:txBody>
          <a:bodyPr wrap="square">
            <a:spAutoFit/>
          </a:bodyPr>
          <a:lstStyle/>
          <a:p>
            <a:r>
              <a:rPr lang="en-GB" b="1" dirty="0"/>
              <a:t>URL:</a:t>
            </a:r>
          </a:p>
          <a:p>
            <a:r>
              <a:rPr lang="en-GB" dirty="0"/>
              <a:t>https://github.com/akshayravim/courserarepo/blob/62190067c0634e2e066541386a304fb737d6434f/jupyter-labs-eda-sql-coursera_sqllite.ipynb</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2">
            <a:extLst>
              <a:ext uri="{FF2B5EF4-FFF2-40B4-BE49-F238E27FC236}">
                <a16:creationId xmlns:a16="http://schemas.microsoft.com/office/drawing/2014/main" id="{FE453BE7-FBAA-4DA9-3994-F7EF9C654D59}"/>
              </a:ext>
            </a:extLst>
          </p:cNvPr>
          <p:cNvSpPr txBox="1">
            <a:spLocks/>
          </p:cNvSpPr>
          <p:nvPr/>
        </p:nvSpPr>
        <p:spPr>
          <a:xfrm>
            <a:off x="765515" y="3429000"/>
            <a:ext cx="10684770" cy="863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000" b="1"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Ranked count of successful landing outcomes between the date 04-06-2010 and 20-03-2017 in descending order.</a:t>
            </a:r>
          </a:p>
        </p:txBody>
      </p:sp>
      <p:pic>
        <p:nvPicPr>
          <p:cNvPr id="8" name="Picture 7">
            <a:extLst>
              <a:ext uri="{FF2B5EF4-FFF2-40B4-BE49-F238E27FC236}">
                <a16:creationId xmlns:a16="http://schemas.microsoft.com/office/drawing/2014/main" id="{D40C065D-4B5C-EEF6-D218-158870FAB6A6}"/>
              </a:ext>
            </a:extLst>
          </p:cNvPr>
          <p:cNvPicPr>
            <a:picLocks noChangeAspect="1"/>
          </p:cNvPicPr>
          <p:nvPr/>
        </p:nvPicPr>
        <p:blipFill>
          <a:blip r:embed="rId3"/>
          <a:stretch>
            <a:fillRect/>
          </a:stretch>
        </p:blipFill>
        <p:spPr>
          <a:xfrm>
            <a:off x="770011" y="1623080"/>
            <a:ext cx="10799689" cy="1599686"/>
          </a:xfrm>
          <a:prstGeom prst="rect">
            <a:avLst/>
          </a:prstGeom>
        </p:spPr>
      </p:pic>
      <p:sp>
        <p:nvSpPr>
          <p:cNvPr id="9" name="TextBox 8">
            <a:extLst>
              <a:ext uri="{FF2B5EF4-FFF2-40B4-BE49-F238E27FC236}">
                <a16:creationId xmlns:a16="http://schemas.microsoft.com/office/drawing/2014/main" id="{E28A3BD8-2088-FCAE-F6B5-46C37579F9F1}"/>
              </a:ext>
            </a:extLst>
          </p:cNvPr>
          <p:cNvSpPr txBox="1"/>
          <p:nvPr/>
        </p:nvSpPr>
        <p:spPr>
          <a:xfrm>
            <a:off x="773202" y="4773255"/>
            <a:ext cx="10684770" cy="923330"/>
          </a:xfrm>
          <a:prstGeom prst="rect">
            <a:avLst/>
          </a:prstGeom>
          <a:noFill/>
        </p:spPr>
        <p:txBody>
          <a:bodyPr wrap="square">
            <a:spAutoFit/>
          </a:bodyPr>
          <a:lstStyle/>
          <a:p>
            <a:r>
              <a:rPr lang="en-GB" b="1" dirty="0"/>
              <a:t>URL:</a:t>
            </a:r>
          </a:p>
          <a:p>
            <a:r>
              <a:rPr lang="en-GB" dirty="0"/>
              <a:t>https://github.com/akshayravim/courserarepo/blob/62190067c0634e2e066541386a304fb737d6434f/jupyter-labs-eda-sql-coursera_sqllite.ipynb</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9" y="1867622"/>
            <a:ext cx="5577872" cy="4351338"/>
          </a:xfrm>
          <a:prstGeom prst="rect">
            <a:avLst/>
          </a:prstGeom>
        </p:spPr>
        <p:txBody>
          <a:bodyPr lIns="91440" tIns="45720" rIns="91440" bIns="45720" anchor="t">
            <a:normAutofit fontScale="92500" lnSpcReduction="20000"/>
          </a:bodyPr>
          <a:lstStyle/>
          <a:p>
            <a:pPr marL="0" indent="0">
              <a:buNone/>
            </a:pPr>
            <a:r>
              <a:rPr lang="en-US" b="1" dirty="0"/>
              <a:t>Findings:</a:t>
            </a:r>
          </a:p>
          <a:p>
            <a:pPr marL="514350" indent="-514350">
              <a:buAutoNum type="arabicPeriod"/>
            </a:pPr>
            <a:r>
              <a:rPr lang="en-US" dirty="0"/>
              <a:t>All the launch sites are in proximity to the Equator line.</a:t>
            </a:r>
          </a:p>
          <a:p>
            <a:pPr marL="514350" indent="-514350">
              <a:buAutoNum type="arabicPeriod"/>
            </a:pPr>
            <a:r>
              <a:rPr lang="en-US" dirty="0"/>
              <a:t>All the launch sites are in proximity to the coast.</a:t>
            </a:r>
          </a:p>
          <a:p>
            <a:pPr marL="0" indent="0">
              <a:buNone/>
            </a:pPr>
            <a:endParaRPr lang="en-US" dirty="0"/>
          </a:p>
          <a:p>
            <a:pPr marL="0" indent="0">
              <a:buNone/>
            </a:pPr>
            <a:r>
              <a:rPr lang="en-US" b="1" dirty="0"/>
              <a:t>Explanation:</a:t>
            </a:r>
          </a:p>
          <a:p>
            <a:pPr marL="0" indent="0">
              <a:buNone/>
            </a:pPr>
            <a:r>
              <a:rPr lang="en-US" dirty="0"/>
              <a:t>This makes sense as it takes less fuel to escape the earth's gravity to get into space into space from the equator due Earth's rotation, and secondly for safety reasons the launch sites are closer to the coast.</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 marked on the map</a:t>
            </a:r>
          </a:p>
        </p:txBody>
      </p:sp>
      <p:pic>
        <p:nvPicPr>
          <p:cNvPr id="7" name="Picture 6">
            <a:extLst>
              <a:ext uri="{FF2B5EF4-FFF2-40B4-BE49-F238E27FC236}">
                <a16:creationId xmlns:a16="http://schemas.microsoft.com/office/drawing/2014/main" id="{16AD8BEA-6637-DCF2-2C99-B39AD65CC7C9}"/>
              </a:ext>
            </a:extLst>
          </p:cNvPr>
          <p:cNvPicPr>
            <a:picLocks noChangeAspect="1"/>
          </p:cNvPicPr>
          <p:nvPr/>
        </p:nvPicPr>
        <p:blipFill>
          <a:blip r:embed="rId3"/>
          <a:stretch>
            <a:fillRect/>
          </a:stretch>
        </p:blipFill>
        <p:spPr>
          <a:xfrm>
            <a:off x="6454606" y="2139697"/>
            <a:ext cx="5169487" cy="31181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outcomes marked on map</a:t>
            </a:r>
          </a:p>
        </p:txBody>
      </p:sp>
      <p:pic>
        <p:nvPicPr>
          <p:cNvPr id="6" name="Picture 5">
            <a:extLst>
              <a:ext uri="{FF2B5EF4-FFF2-40B4-BE49-F238E27FC236}">
                <a16:creationId xmlns:a16="http://schemas.microsoft.com/office/drawing/2014/main" id="{EA0EFF77-617B-E9FE-410C-B60378CC768A}"/>
              </a:ext>
            </a:extLst>
          </p:cNvPr>
          <p:cNvPicPr>
            <a:picLocks noChangeAspect="1"/>
          </p:cNvPicPr>
          <p:nvPr/>
        </p:nvPicPr>
        <p:blipFill>
          <a:blip r:embed="rId3"/>
          <a:stretch>
            <a:fillRect/>
          </a:stretch>
        </p:blipFill>
        <p:spPr>
          <a:xfrm>
            <a:off x="2685622" y="2473052"/>
            <a:ext cx="6134956" cy="3581900"/>
          </a:xfrm>
          <a:prstGeom prst="rect">
            <a:avLst/>
          </a:prstGeom>
        </p:spPr>
      </p:pic>
      <p:sp>
        <p:nvSpPr>
          <p:cNvPr id="7" name="Content Placeholder 4">
            <a:extLst>
              <a:ext uri="{FF2B5EF4-FFF2-40B4-BE49-F238E27FC236}">
                <a16:creationId xmlns:a16="http://schemas.microsoft.com/office/drawing/2014/main" id="{98E35D29-B504-034A-5924-90691842A6CB}"/>
              </a:ext>
            </a:extLst>
          </p:cNvPr>
          <p:cNvSpPr txBox="1">
            <a:spLocks/>
          </p:cNvSpPr>
          <p:nvPr/>
        </p:nvSpPr>
        <p:spPr>
          <a:xfrm>
            <a:off x="734029" y="1674957"/>
            <a:ext cx="5577872"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Outcomes marked on the map</a:t>
            </a:r>
          </a:p>
          <a:p>
            <a:pPr marL="0" indent="0">
              <a:buFont typeface="Arial" panose="020B0604020202020204" pitchFamily="34" charset="0"/>
              <a:buNone/>
            </a:pPr>
            <a:endParaRPr lang="en-US" dirty="0"/>
          </a:p>
        </p:txBody>
      </p:sp>
      <p:pic>
        <p:nvPicPr>
          <p:cNvPr id="10" name="Picture 9">
            <a:extLst>
              <a:ext uri="{FF2B5EF4-FFF2-40B4-BE49-F238E27FC236}">
                <a16:creationId xmlns:a16="http://schemas.microsoft.com/office/drawing/2014/main" id="{742814CB-FECF-3397-5643-30216A58FB79}"/>
              </a:ext>
            </a:extLst>
          </p:cNvPr>
          <p:cNvPicPr>
            <a:picLocks noChangeAspect="1"/>
          </p:cNvPicPr>
          <p:nvPr/>
        </p:nvPicPr>
        <p:blipFill>
          <a:blip r:embed="rId4"/>
          <a:stretch>
            <a:fillRect/>
          </a:stretch>
        </p:blipFill>
        <p:spPr>
          <a:xfrm>
            <a:off x="8662185" y="4007678"/>
            <a:ext cx="2848373" cy="2476846"/>
          </a:xfrm>
          <a:prstGeom prst="rect">
            <a:avLst/>
          </a:prstGeom>
        </p:spPr>
      </p:pic>
      <p:pic>
        <p:nvPicPr>
          <p:cNvPr id="12" name="Picture 11">
            <a:extLst>
              <a:ext uri="{FF2B5EF4-FFF2-40B4-BE49-F238E27FC236}">
                <a16:creationId xmlns:a16="http://schemas.microsoft.com/office/drawing/2014/main" id="{268AD13E-5878-710C-EA05-788201B3E1AA}"/>
              </a:ext>
            </a:extLst>
          </p:cNvPr>
          <p:cNvPicPr>
            <a:picLocks noChangeAspect="1"/>
          </p:cNvPicPr>
          <p:nvPr/>
        </p:nvPicPr>
        <p:blipFill>
          <a:blip r:embed="rId5"/>
          <a:stretch>
            <a:fillRect/>
          </a:stretch>
        </p:blipFill>
        <p:spPr>
          <a:xfrm>
            <a:off x="8714772" y="1980292"/>
            <a:ext cx="2314898" cy="1857634"/>
          </a:xfrm>
          <a:prstGeom prst="rect">
            <a:avLst/>
          </a:prstGeom>
        </p:spPr>
      </p:pic>
      <p:pic>
        <p:nvPicPr>
          <p:cNvPr id="14" name="Picture 13">
            <a:extLst>
              <a:ext uri="{FF2B5EF4-FFF2-40B4-BE49-F238E27FC236}">
                <a16:creationId xmlns:a16="http://schemas.microsoft.com/office/drawing/2014/main" id="{8AEEFC92-8AD2-708D-A4EE-0688A40DF475}"/>
              </a:ext>
            </a:extLst>
          </p:cNvPr>
          <p:cNvPicPr>
            <a:picLocks noChangeAspect="1"/>
          </p:cNvPicPr>
          <p:nvPr/>
        </p:nvPicPr>
        <p:blipFill>
          <a:blip r:embed="rId6"/>
          <a:stretch>
            <a:fillRect/>
          </a:stretch>
        </p:blipFill>
        <p:spPr>
          <a:xfrm>
            <a:off x="842930" y="3244730"/>
            <a:ext cx="1733792" cy="1714739"/>
          </a:xfrm>
          <a:prstGeom prst="rect">
            <a:avLst/>
          </a:prstGeom>
        </p:spPr>
      </p:pic>
      <p:sp>
        <p:nvSpPr>
          <p:cNvPr id="15" name="TextBox 14">
            <a:extLst>
              <a:ext uri="{FF2B5EF4-FFF2-40B4-BE49-F238E27FC236}">
                <a16:creationId xmlns:a16="http://schemas.microsoft.com/office/drawing/2014/main" id="{4A70C3C0-3273-33AE-AF7A-7C60E681C719}"/>
              </a:ext>
            </a:extLst>
          </p:cNvPr>
          <p:cNvSpPr txBox="1"/>
          <p:nvPr/>
        </p:nvSpPr>
        <p:spPr>
          <a:xfrm>
            <a:off x="8756932" y="1580459"/>
            <a:ext cx="1949167" cy="369332"/>
          </a:xfrm>
          <a:prstGeom prst="rect">
            <a:avLst/>
          </a:prstGeom>
          <a:noFill/>
        </p:spPr>
        <p:txBody>
          <a:bodyPr wrap="square">
            <a:spAutoFit/>
          </a:bodyPr>
          <a:lstStyle/>
          <a:p>
            <a:r>
              <a:rPr lang="en-GB" dirty="0">
                <a:latin typeface="-apple-system"/>
              </a:rPr>
              <a:t>East coast sites</a:t>
            </a:r>
            <a:endParaRPr lang="en-GB" dirty="0"/>
          </a:p>
        </p:txBody>
      </p:sp>
      <p:sp>
        <p:nvSpPr>
          <p:cNvPr id="16" name="TextBox 15">
            <a:extLst>
              <a:ext uri="{FF2B5EF4-FFF2-40B4-BE49-F238E27FC236}">
                <a16:creationId xmlns:a16="http://schemas.microsoft.com/office/drawing/2014/main" id="{A9880031-083D-9F87-E7C4-B0B4E28024B2}"/>
              </a:ext>
            </a:extLst>
          </p:cNvPr>
          <p:cNvSpPr txBox="1"/>
          <p:nvPr/>
        </p:nvSpPr>
        <p:spPr>
          <a:xfrm>
            <a:off x="736455" y="4895128"/>
            <a:ext cx="1949167" cy="369332"/>
          </a:xfrm>
          <a:prstGeom prst="rect">
            <a:avLst/>
          </a:prstGeom>
          <a:noFill/>
        </p:spPr>
        <p:txBody>
          <a:bodyPr wrap="square">
            <a:spAutoFit/>
          </a:bodyPr>
          <a:lstStyle/>
          <a:p>
            <a:r>
              <a:rPr lang="en-GB" dirty="0">
                <a:latin typeface="-apple-system"/>
              </a:rPr>
              <a:t>West coast site</a:t>
            </a:r>
            <a:endParaRPr lang="en-GB"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color labels</a:t>
            </a:r>
          </a:p>
        </p:txBody>
      </p:sp>
      <p:pic>
        <p:nvPicPr>
          <p:cNvPr id="14" name="Picture 13">
            <a:extLst>
              <a:ext uri="{FF2B5EF4-FFF2-40B4-BE49-F238E27FC236}">
                <a16:creationId xmlns:a16="http://schemas.microsoft.com/office/drawing/2014/main" id="{58F9AD63-8D98-1988-B678-636F2086B8C5}"/>
              </a:ext>
            </a:extLst>
          </p:cNvPr>
          <p:cNvPicPr>
            <a:picLocks noChangeAspect="1"/>
          </p:cNvPicPr>
          <p:nvPr/>
        </p:nvPicPr>
        <p:blipFill>
          <a:blip r:embed="rId3"/>
          <a:stretch>
            <a:fillRect/>
          </a:stretch>
        </p:blipFill>
        <p:spPr>
          <a:xfrm>
            <a:off x="448851" y="2725927"/>
            <a:ext cx="2434049" cy="2798700"/>
          </a:xfrm>
          <a:prstGeom prst="rect">
            <a:avLst/>
          </a:prstGeom>
        </p:spPr>
      </p:pic>
      <p:sp>
        <p:nvSpPr>
          <p:cNvPr id="15" name="TextBox 14">
            <a:extLst>
              <a:ext uri="{FF2B5EF4-FFF2-40B4-BE49-F238E27FC236}">
                <a16:creationId xmlns:a16="http://schemas.microsoft.com/office/drawing/2014/main" id="{739507FA-8F04-9FC0-96A7-CB4584C657DE}"/>
              </a:ext>
            </a:extLst>
          </p:cNvPr>
          <p:cNvSpPr txBox="1"/>
          <p:nvPr/>
        </p:nvSpPr>
        <p:spPr>
          <a:xfrm>
            <a:off x="384031" y="2366232"/>
            <a:ext cx="1346331" cy="369332"/>
          </a:xfrm>
          <a:prstGeom prst="rect">
            <a:avLst/>
          </a:prstGeom>
          <a:noFill/>
        </p:spPr>
        <p:txBody>
          <a:bodyPr wrap="none" rtlCol="0">
            <a:spAutoFit/>
          </a:bodyPr>
          <a:lstStyle/>
          <a:p>
            <a:r>
              <a:rPr lang="en-GB" dirty="0"/>
              <a:t>VAFB SLC-4E</a:t>
            </a:r>
          </a:p>
        </p:txBody>
      </p:sp>
      <p:sp>
        <p:nvSpPr>
          <p:cNvPr id="17" name="TextBox 16">
            <a:extLst>
              <a:ext uri="{FF2B5EF4-FFF2-40B4-BE49-F238E27FC236}">
                <a16:creationId xmlns:a16="http://schemas.microsoft.com/office/drawing/2014/main" id="{72352B1E-B5B0-A195-EBF6-70FA3BDFCC35}"/>
              </a:ext>
            </a:extLst>
          </p:cNvPr>
          <p:cNvSpPr txBox="1"/>
          <p:nvPr/>
        </p:nvSpPr>
        <p:spPr>
          <a:xfrm>
            <a:off x="3133956" y="2383636"/>
            <a:ext cx="1329438" cy="369332"/>
          </a:xfrm>
          <a:prstGeom prst="rect">
            <a:avLst/>
          </a:prstGeom>
          <a:noFill/>
        </p:spPr>
        <p:txBody>
          <a:bodyPr wrap="square">
            <a:spAutoFit/>
          </a:bodyPr>
          <a:lstStyle/>
          <a:p>
            <a:r>
              <a:rPr lang="en-GB" b="0" i="0" dirty="0">
                <a:effectLst/>
                <a:latin typeface="-apple-system"/>
              </a:rPr>
              <a:t>KSC LC-39A</a:t>
            </a:r>
            <a:endParaRPr lang="en-GB" dirty="0"/>
          </a:p>
        </p:txBody>
      </p:sp>
      <p:sp>
        <p:nvSpPr>
          <p:cNvPr id="19" name="TextBox 18">
            <a:extLst>
              <a:ext uri="{FF2B5EF4-FFF2-40B4-BE49-F238E27FC236}">
                <a16:creationId xmlns:a16="http://schemas.microsoft.com/office/drawing/2014/main" id="{4C539CD0-6E14-7EDC-B5BA-E6E8090896C7}"/>
              </a:ext>
            </a:extLst>
          </p:cNvPr>
          <p:cNvSpPr txBox="1"/>
          <p:nvPr/>
        </p:nvSpPr>
        <p:spPr>
          <a:xfrm>
            <a:off x="6151151" y="2311064"/>
            <a:ext cx="1755379" cy="369332"/>
          </a:xfrm>
          <a:prstGeom prst="rect">
            <a:avLst/>
          </a:prstGeom>
          <a:noFill/>
        </p:spPr>
        <p:txBody>
          <a:bodyPr wrap="square">
            <a:spAutoFit/>
          </a:bodyPr>
          <a:lstStyle/>
          <a:p>
            <a:r>
              <a:rPr lang="en-GB" b="0" i="0" dirty="0">
                <a:effectLst/>
                <a:latin typeface="-apple-system"/>
              </a:rPr>
              <a:t>CCAFS SLC-40</a:t>
            </a:r>
            <a:endParaRPr lang="en-GB" dirty="0"/>
          </a:p>
        </p:txBody>
      </p:sp>
      <p:sp>
        <p:nvSpPr>
          <p:cNvPr id="21" name="TextBox 20">
            <a:extLst>
              <a:ext uri="{FF2B5EF4-FFF2-40B4-BE49-F238E27FC236}">
                <a16:creationId xmlns:a16="http://schemas.microsoft.com/office/drawing/2014/main" id="{4C50721B-E60A-17BE-F362-CAF4825DD4CC}"/>
              </a:ext>
            </a:extLst>
          </p:cNvPr>
          <p:cNvSpPr txBox="1"/>
          <p:nvPr/>
        </p:nvSpPr>
        <p:spPr>
          <a:xfrm>
            <a:off x="9274888" y="2296718"/>
            <a:ext cx="6870700" cy="369332"/>
          </a:xfrm>
          <a:prstGeom prst="rect">
            <a:avLst/>
          </a:prstGeom>
          <a:noFill/>
        </p:spPr>
        <p:txBody>
          <a:bodyPr wrap="square">
            <a:spAutoFit/>
          </a:bodyPr>
          <a:lstStyle/>
          <a:p>
            <a:r>
              <a:rPr lang="en-GB" b="0" i="0" dirty="0">
                <a:effectLst/>
                <a:latin typeface="-apple-system"/>
              </a:rPr>
              <a:t>CCAFS LC-40</a:t>
            </a:r>
            <a:endParaRPr lang="en-GB" dirty="0"/>
          </a:p>
        </p:txBody>
      </p:sp>
      <p:pic>
        <p:nvPicPr>
          <p:cNvPr id="23" name="Picture 22">
            <a:extLst>
              <a:ext uri="{FF2B5EF4-FFF2-40B4-BE49-F238E27FC236}">
                <a16:creationId xmlns:a16="http://schemas.microsoft.com/office/drawing/2014/main" id="{5491A728-4049-7349-8702-0C1F012BA3BC}"/>
              </a:ext>
            </a:extLst>
          </p:cNvPr>
          <p:cNvPicPr>
            <a:picLocks noChangeAspect="1"/>
          </p:cNvPicPr>
          <p:nvPr/>
        </p:nvPicPr>
        <p:blipFill>
          <a:blip r:embed="rId4"/>
          <a:stretch>
            <a:fillRect/>
          </a:stretch>
        </p:blipFill>
        <p:spPr>
          <a:xfrm>
            <a:off x="3174475" y="2725927"/>
            <a:ext cx="2809590" cy="2798700"/>
          </a:xfrm>
          <a:prstGeom prst="rect">
            <a:avLst/>
          </a:prstGeom>
        </p:spPr>
      </p:pic>
      <p:pic>
        <p:nvPicPr>
          <p:cNvPr id="25" name="Picture 24">
            <a:extLst>
              <a:ext uri="{FF2B5EF4-FFF2-40B4-BE49-F238E27FC236}">
                <a16:creationId xmlns:a16="http://schemas.microsoft.com/office/drawing/2014/main" id="{42BB78B0-4E06-A81F-83CE-8F026E4E1BB1}"/>
              </a:ext>
            </a:extLst>
          </p:cNvPr>
          <p:cNvPicPr>
            <a:picLocks noChangeAspect="1"/>
          </p:cNvPicPr>
          <p:nvPr/>
        </p:nvPicPr>
        <p:blipFill>
          <a:blip r:embed="rId5"/>
          <a:stretch>
            <a:fillRect/>
          </a:stretch>
        </p:blipFill>
        <p:spPr>
          <a:xfrm>
            <a:off x="6298458" y="2725927"/>
            <a:ext cx="2720382" cy="2810560"/>
          </a:xfrm>
          <a:prstGeom prst="rect">
            <a:avLst/>
          </a:prstGeom>
        </p:spPr>
      </p:pic>
      <p:pic>
        <p:nvPicPr>
          <p:cNvPr id="27" name="Picture 26">
            <a:extLst>
              <a:ext uri="{FF2B5EF4-FFF2-40B4-BE49-F238E27FC236}">
                <a16:creationId xmlns:a16="http://schemas.microsoft.com/office/drawing/2014/main" id="{1658BBB5-F627-AC61-0B0C-58E5FD27CFF0}"/>
              </a:ext>
            </a:extLst>
          </p:cNvPr>
          <p:cNvPicPr>
            <a:picLocks noChangeAspect="1"/>
          </p:cNvPicPr>
          <p:nvPr/>
        </p:nvPicPr>
        <p:blipFill>
          <a:blip r:embed="rId6"/>
          <a:stretch>
            <a:fillRect/>
          </a:stretch>
        </p:blipFill>
        <p:spPr>
          <a:xfrm>
            <a:off x="9310416" y="2725927"/>
            <a:ext cx="2743200" cy="2787445"/>
          </a:xfrm>
          <a:prstGeom prst="rect">
            <a:avLst/>
          </a:prstGeom>
        </p:spPr>
      </p:pic>
      <p:sp>
        <p:nvSpPr>
          <p:cNvPr id="28" name="TextBox 27">
            <a:extLst>
              <a:ext uri="{FF2B5EF4-FFF2-40B4-BE49-F238E27FC236}">
                <a16:creationId xmlns:a16="http://schemas.microsoft.com/office/drawing/2014/main" id="{2048A92F-B05C-C11C-2B00-10C8478481E1}"/>
              </a:ext>
            </a:extLst>
          </p:cNvPr>
          <p:cNvSpPr txBox="1"/>
          <p:nvPr/>
        </p:nvSpPr>
        <p:spPr>
          <a:xfrm>
            <a:off x="384031" y="5840907"/>
            <a:ext cx="7096269" cy="646331"/>
          </a:xfrm>
          <a:prstGeom prst="rect">
            <a:avLst/>
          </a:prstGeom>
          <a:noFill/>
        </p:spPr>
        <p:txBody>
          <a:bodyPr wrap="square">
            <a:spAutoFit/>
          </a:bodyPr>
          <a:lstStyle/>
          <a:p>
            <a:r>
              <a:rPr lang="en-GB" dirty="0">
                <a:latin typeface="-apple-system"/>
              </a:rPr>
              <a:t>Successful launches marked in </a:t>
            </a:r>
            <a:r>
              <a:rPr lang="en-GB" b="1" dirty="0">
                <a:solidFill>
                  <a:schemeClr val="accent6"/>
                </a:solidFill>
                <a:latin typeface="-apple-system"/>
              </a:rPr>
              <a:t>Green</a:t>
            </a:r>
          </a:p>
          <a:p>
            <a:r>
              <a:rPr lang="en-GB" dirty="0">
                <a:latin typeface="-apple-system"/>
              </a:rPr>
              <a:t>Failed launches marked in </a:t>
            </a:r>
            <a:r>
              <a:rPr lang="en-GB" dirty="0">
                <a:solidFill>
                  <a:srgbClr val="C00000"/>
                </a:solidFill>
                <a:latin typeface="-apple-system"/>
              </a:rPr>
              <a:t>Red</a:t>
            </a:r>
            <a:endParaRPr lang="en-GB" dirty="0">
              <a:solidFill>
                <a:srgbClr val="C00000"/>
              </a:solidFill>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27811" y="3428999"/>
            <a:ext cx="2455789" cy="2032001"/>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KSC LC-39A has the most successful launches when compared to all other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 all sites</a:t>
            </a:r>
          </a:p>
        </p:txBody>
      </p:sp>
      <p:pic>
        <p:nvPicPr>
          <p:cNvPr id="4" name="Picture 3">
            <a:extLst>
              <a:ext uri="{FF2B5EF4-FFF2-40B4-BE49-F238E27FC236}">
                <a16:creationId xmlns:a16="http://schemas.microsoft.com/office/drawing/2014/main" id="{E047E475-3EC7-4410-BF05-519658ADC89D}"/>
              </a:ext>
            </a:extLst>
          </p:cNvPr>
          <p:cNvPicPr>
            <a:picLocks noChangeAspect="1"/>
          </p:cNvPicPr>
          <p:nvPr/>
        </p:nvPicPr>
        <p:blipFill rotWithShape="1">
          <a:blip r:embed="rId3"/>
          <a:srcRect l="14296" t="29520" r="52145" b="12555"/>
          <a:stretch/>
        </p:blipFill>
        <p:spPr>
          <a:xfrm>
            <a:off x="770011" y="1396999"/>
            <a:ext cx="3975100" cy="4064001"/>
          </a:xfrm>
          <a:prstGeom prst="rect">
            <a:avLst/>
          </a:prstGeom>
        </p:spPr>
      </p:pic>
      <p:pic>
        <p:nvPicPr>
          <p:cNvPr id="2" name="Picture 1">
            <a:extLst>
              <a:ext uri="{FF2B5EF4-FFF2-40B4-BE49-F238E27FC236}">
                <a16:creationId xmlns:a16="http://schemas.microsoft.com/office/drawing/2014/main" id="{24EE2C69-FFCC-A5C2-4553-975516209906}"/>
              </a:ext>
            </a:extLst>
          </p:cNvPr>
          <p:cNvPicPr>
            <a:picLocks noChangeAspect="1"/>
          </p:cNvPicPr>
          <p:nvPr/>
        </p:nvPicPr>
        <p:blipFill rotWithShape="1">
          <a:blip r:embed="rId3"/>
          <a:srcRect l="54825" t="29520" r="25768" b="48004"/>
          <a:stretch/>
        </p:blipFill>
        <p:spPr>
          <a:xfrm>
            <a:off x="6027811" y="1396999"/>
            <a:ext cx="2298700" cy="157685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09700"/>
            <a:ext cx="8515503" cy="5017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700" dirty="0">
                <a:solidFill>
                  <a:schemeClr val="accent3">
                    <a:lumMod val="25000"/>
                  </a:schemeClr>
                </a:solidFill>
                <a:latin typeface="Abadi" panose="020B0604020104020204" pitchFamily="34" charset="0"/>
              </a:rPr>
              <a:t>Project background and context </a:t>
            </a:r>
          </a:p>
          <a:p>
            <a:pPr marL="457200" lvl="1" indent="0">
              <a:spcBef>
                <a:spcPts val="1400"/>
              </a:spcBef>
              <a:buNone/>
            </a:pPr>
            <a:r>
              <a:rPr lang="en-US" sz="1700" dirty="0">
                <a:solidFill>
                  <a:schemeClr val="accent3">
                    <a:lumMod val="25000"/>
                  </a:schemeClr>
                </a:solidFill>
                <a:latin typeface="Abadi" panose="020B0604020104020204" pitchFamily="34" charset="0"/>
              </a:rPr>
              <a:t>SpaceX company advertises Falcon 9 rocket launches on its website, with a cost of 62 million dollars; other providers cost upward of 165 million dollars each, much of the savings is based on whether SpaceX can reuse the first stage. Hence the importance of the reuse of the first stage is paramount. This is a major factor in determining the cost of the launch.  </a:t>
            </a:r>
          </a:p>
          <a:p>
            <a:pPr marL="0" indent="0">
              <a:spcBef>
                <a:spcPts val="1400"/>
              </a:spcBef>
              <a:buNone/>
            </a:pPr>
            <a:r>
              <a:rPr lang="en-US" sz="1700" dirty="0">
                <a:solidFill>
                  <a:schemeClr val="accent3">
                    <a:lumMod val="25000"/>
                  </a:schemeClr>
                </a:solidFill>
                <a:latin typeface="Abadi" panose="020B0604020104020204" pitchFamily="34" charset="0"/>
              </a:rPr>
              <a:t>Questions to be answered</a:t>
            </a:r>
          </a:p>
          <a:p>
            <a:pPr>
              <a:spcBef>
                <a:spcPts val="1400"/>
              </a:spcBef>
            </a:pPr>
            <a:r>
              <a:rPr lang="en-US" sz="1700" dirty="0">
                <a:solidFill>
                  <a:schemeClr val="accent3">
                    <a:lumMod val="25000"/>
                  </a:schemeClr>
                </a:solidFill>
                <a:latin typeface="Abadi" panose="020B0604020104020204" pitchFamily="34" charset="0"/>
              </a:rPr>
              <a:t>What are the factors that determine the success of a launch?	</a:t>
            </a:r>
          </a:p>
          <a:p>
            <a:pPr>
              <a:spcBef>
                <a:spcPts val="1400"/>
              </a:spcBef>
            </a:pPr>
            <a:r>
              <a:rPr lang="en-US" sz="1700" dirty="0">
                <a:solidFill>
                  <a:schemeClr val="accent3">
                    <a:lumMod val="25000"/>
                  </a:schemeClr>
                </a:solidFill>
                <a:latin typeface="Abadi" panose="020B0604020104020204" pitchFamily="34" charset="0"/>
              </a:rPr>
              <a:t>How do factors (payload mass, number of flights, launch site and orbits affect the success?</a:t>
            </a:r>
          </a:p>
          <a:p>
            <a:pPr>
              <a:spcBef>
                <a:spcPts val="1400"/>
              </a:spcBef>
            </a:pPr>
            <a:r>
              <a:rPr lang="en-US" sz="1700" dirty="0">
                <a:solidFill>
                  <a:schemeClr val="accent3">
                    <a:lumMod val="25000"/>
                  </a:schemeClr>
                </a:solidFill>
                <a:latin typeface="Abadi" panose="020B0604020104020204" pitchFamily="34" charset="0"/>
              </a:rPr>
              <a:t>Which algorithm will provide the best accuracy of prediction?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780880"/>
            <a:ext cx="10551583" cy="792163"/>
          </a:xfrm>
          <a:prstGeom prst="rect">
            <a:avLst/>
          </a:prstGeom>
        </p:spPr>
        <p:txBody>
          <a:bodyPr lIns="91440" tIns="45720" rIns="91440" bIns="45720" anchor="t">
            <a:normAutofit lnSpcReduction="10000"/>
          </a:bodyPr>
          <a:lstStyle/>
          <a:p>
            <a:pPr marL="0" indent="0">
              <a:buNone/>
            </a:pPr>
            <a:r>
              <a:rPr lang="en-US" dirty="0"/>
              <a:t>KSC LC-39A achieved the highest of 76.9% success rate while CCAFS SLC-40  has the lowest of 57.1%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a:t>
            </a:r>
          </a:p>
        </p:txBody>
      </p:sp>
      <p:pic>
        <p:nvPicPr>
          <p:cNvPr id="9" name="Picture 8">
            <a:extLst>
              <a:ext uri="{FF2B5EF4-FFF2-40B4-BE49-F238E27FC236}">
                <a16:creationId xmlns:a16="http://schemas.microsoft.com/office/drawing/2014/main" id="{41AB1220-2F47-8117-6CB2-1B656DB18EA2}"/>
              </a:ext>
            </a:extLst>
          </p:cNvPr>
          <p:cNvPicPr>
            <a:picLocks noChangeAspect="1"/>
          </p:cNvPicPr>
          <p:nvPr/>
        </p:nvPicPr>
        <p:blipFill>
          <a:blip r:embed="rId3"/>
          <a:stretch>
            <a:fillRect/>
          </a:stretch>
        </p:blipFill>
        <p:spPr>
          <a:xfrm>
            <a:off x="734027" y="1363325"/>
            <a:ext cx="6238273" cy="2441064"/>
          </a:xfrm>
          <a:prstGeom prst="rect">
            <a:avLst/>
          </a:prstGeom>
        </p:spPr>
      </p:pic>
      <p:pic>
        <p:nvPicPr>
          <p:cNvPr id="11" name="Picture 10">
            <a:extLst>
              <a:ext uri="{FF2B5EF4-FFF2-40B4-BE49-F238E27FC236}">
                <a16:creationId xmlns:a16="http://schemas.microsoft.com/office/drawing/2014/main" id="{CE68D57B-7B54-5D2D-058C-9771332BF766}"/>
              </a:ext>
            </a:extLst>
          </p:cNvPr>
          <p:cNvPicPr>
            <a:picLocks noChangeAspect="1"/>
          </p:cNvPicPr>
          <p:nvPr/>
        </p:nvPicPr>
        <p:blipFill>
          <a:blip r:embed="rId4"/>
          <a:stretch>
            <a:fillRect/>
          </a:stretch>
        </p:blipFill>
        <p:spPr>
          <a:xfrm>
            <a:off x="5031772" y="2817696"/>
            <a:ext cx="6426200" cy="267697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0949" y="5862636"/>
            <a:ext cx="10414662" cy="549049"/>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low weighted(2K-5K) payloads have a higher success rate than the high weighted(7K-10K)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6" name="Picture 5">
            <a:extLst>
              <a:ext uri="{FF2B5EF4-FFF2-40B4-BE49-F238E27FC236}">
                <a16:creationId xmlns:a16="http://schemas.microsoft.com/office/drawing/2014/main" id="{647E1AA9-6B59-3100-7BF4-9DB96B8F125C}"/>
              </a:ext>
            </a:extLst>
          </p:cNvPr>
          <p:cNvPicPr>
            <a:picLocks noChangeAspect="1"/>
          </p:cNvPicPr>
          <p:nvPr/>
        </p:nvPicPr>
        <p:blipFill>
          <a:blip r:embed="rId3"/>
          <a:stretch>
            <a:fillRect/>
          </a:stretch>
        </p:blipFill>
        <p:spPr>
          <a:xfrm>
            <a:off x="870949" y="1416324"/>
            <a:ext cx="10787651" cy="36433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766A6197-DDC7-D98C-A590-54A170B51D40}"/>
              </a:ext>
            </a:extLst>
          </p:cNvPr>
          <p:cNvPicPr>
            <a:picLocks noChangeAspect="1"/>
          </p:cNvPicPr>
          <p:nvPr/>
        </p:nvPicPr>
        <p:blipFill>
          <a:blip r:embed="rId3"/>
          <a:stretch>
            <a:fillRect/>
          </a:stretch>
        </p:blipFill>
        <p:spPr>
          <a:xfrm>
            <a:off x="6719137" y="2000050"/>
            <a:ext cx="4584589" cy="2755631"/>
          </a:xfrm>
          <a:prstGeom prst="rect">
            <a:avLst/>
          </a:prstGeom>
        </p:spPr>
      </p:pic>
      <p:pic>
        <p:nvPicPr>
          <p:cNvPr id="10" name="Picture 9">
            <a:extLst>
              <a:ext uri="{FF2B5EF4-FFF2-40B4-BE49-F238E27FC236}">
                <a16:creationId xmlns:a16="http://schemas.microsoft.com/office/drawing/2014/main" id="{ED4931C6-DFEC-CFFC-5219-C096EF4FB2AF}"/>
              </a:ext>
            </a:extLst>
          </p:cNvPr>
          <p:cNvPicPr>
            <a:picLocks noChangeAspect="1"/>
          </p:cNvPicPr>
          <p:nvPr/>
        </p:nvPicPr>
        <p:blipFill>
          <a:blip r:embed="rId4"/>
          <a:stretch>
            <a:fillRect/>
          </a:stretch>
        </p:blipFill>
        <p:spPr>
          <a:xfrm>
            <a:off x="888274" y="2000050"/>
            <a:ext cx="3905795" cy="1428949"/>
          </a:xfrm>
          <a:prstGeom prst="rect">
            <a:avLst/>
          </a:prstGeom>
        </p:spPr>
      </p:pic>
      <p:sp>
        <p:nvSpPr>
          <p:cNvPr id="11" name="Content Placeholder 4">
            <a:extLst>
              <a:ext uri="{FF2B5EF4-FFF2-40B4-BE49-F238E27FC236}">
                <a16:creationId xmlns:a16="http://schemas.microsoft.com/office/drawing/2014/main" id="{9C213D40-5E48-746F-4860-E4878B29DCB6}"/>
              </a:ext>
            </a:extLst>
          </p:cNvPr>
          <p:cNvSpPr txBox="1">
            <a:spLocks/>
          </p:cNvSpPr>
          <p:nvPr/>
        </p:nvSpPr>
        <p:spPr>
          <a:xfrm>
            <a:off x="888274" y="3917274"/>
            <a:ext cx="4227108" cy="21082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Among the algorithms, Logistic Regression, KNN and SVM had the highest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51812" y="1712278"/>
            <a:ext cx="3733799" cy="158032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has the lowest accuracy in prediction among the other algorithms deployed.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7878F310-9CF2-975F-0C23-BC916E9EC9F4}"/>
              </a:ext>
            </a:extLst>
          </p:cNvPr>
          <p:cNvPicPr>
            <a:picLocks noChangeAspect="1"/>
          </p:cNvPicPr>
          <p:nvPr/>
        </p:nvPicPr>
        <p:blipFill>
          <a:blip r:embed="rId3"/>
          <a:stretch>
            <a:fillRect/>
          </a:stretch>
        </p:blipFill>
        <p:spPr>
          <a:xfrm>
            <a:off x="770011" y="1533045"/>
            <a:ext cx="2288301" cy="1861312"/>
          </a:xfrm>
          <a:prstGeom prst="rect">
            <a:avLst/>
          </a:prstGeom>
        </p:spPr>
      </p:pic>
      <p:sp>
        <p:nvSpPr>
          <p:cNvPr id="7" name="TextBox 6">
            <a:extLst>
              <a:ext uri="{FF2B5EF4-FFF2-40B4-BE49-F238E27FC236}">
                <a16:creationId xmlns:a16="http://schemas.microsoft.com/office/drawing/2014/main" id="{9B082345-2764-A24A-EEA5-509E77A6F46B}"/>
              </a:ext>
            </a:extLst>
          </p:cNvPr>
          <p:cNvSpPr txBox="1"/>
          <p:nvPr/>
        </p:nvSpPr>
        <p:spPr>
          <a:xfrm>
            <a:off x="734028" y="3385226"/>
            <a:ext cx="1947969" cy="369332"/>
          </a:xfrm>
          <a:prstGeom prst="rect">
            <a:avLst/>
          </a:prstGeom>
          <a:noFill/>
        </p:spPr>
        <p:txBody>
          <a:bodyPr wrap="none" rtlCol="0">
            <a:spAutoFit/>
          </a:bodyPr>
          <a:lstStyle/>
          <a:p>
            <a:r>
              <a:rPr lang="en-GB" dirty="0"/>
              <a:t>Logistic Regression</a:t>
            </a:r>
          </a:p>
        </p:txBody>
      </p:sp>
      <p:pic>
        <p:nvPicPr>
          <p:cNvPr id="10" name="Picture 9">
            <a:extLst>
              <a:ext uri="{FF2B5EF4-FFF2-40B4-BE49-F238E27FC236}">
                <a16:creationId xmlns:a16="http://schemas.microsoft.com/office/drawing/2014/main" id="{AF5E7D60-BCA7-4371-708C-AD3EFDAC624D}"/>
              </a:ext>
            </a:extLst>
          </p:cNvPr>
          <p:cNvPicPr>
            <a:picLocks noChangeAspect="1"/>
          </p:cNvPicPr>
          <p:nvPr/>
        </p:nvPicPr>
        <p:blipFill>
          <a:blip r:embed="rId4"/>
          <a:stretch>
            <a:fillRect/>
          </a:stretch>
        </p:blipFill>
        <p:spPr>
          <a:xfrm>
            <a:off x="734028" y="4129582"/>
            <a:ext cx="2324284" cy="1872505"/>
          </a:xfrm>
          <a:prstGeom prst="rect">
            <a:avLst/>
          </a:prstGeom>
        </p:spPr>
      </p:pic>
      <p:sp>
        <p:nvSpPr>
          <p:cNvPr id="11" name="TextBox 10">
            <a:extLst>
              <a:ext uri="{FF2B5EF4-FFF2-40B4-BE49-F238E27FC236}">
                <a16:creationId xmlns:a16="http://schemas.microsoft.com/office/drawing/2014/main" id="{08EE7179-7073-5638-F849-8115EA170082}"/>
              </a:ext>
            </a:extLst>
          </p:cNvPr>
          <p:cNvSpPr txBox="1"/>
          <p:nvPr/>
        </p:nvSpPr>
        <p:spPr>
          <a:xfrm>
            <a:off x="734028" y="6002087"/>
            <a:ext cx="2468048" cy="369332"/>
          </a:xfrm>
          <a:prstGeom prst="rect">
            <a:avLst/>
          </a:prstGeom>
          <a:noFill/>
        </p:spPr>
        <p:txBody>
          <a:bodyPr wrap="none" rtlCol="0">
            <a:spAutoFit/>
          </a:bodyPr>
          <a:lstStyle/>
          <a:p>
            <a:r>
              <a:rPr lang="en-GB" dirty="0"/>
              <a:t>Support Vector Machine</a:t>
            </a:r>
          </a:p>
        </p:txBody>
      </p:sp>
      <p:pic>
        <p:nvPicPr>
          <p:cNvPr id="13" name="Picture 12">
            <a:extLst>
              <a:ext uri="{FF2B5EF4-FFF2-40B4-BE49-F238E27FC236}">
                <a16:creationId xmlns:a16="http://schemas.microsoft.com/office/drawing/2014/main" id="{AB5F93D6-892B-F516-C636-7012DFBC6C42}"/>
              </a:ext>
            </a:extLst>
          </p:cNvPr>
          <p:cNvPicPr>
            <a:picLocks noChangeAspect="1"/>
          </p:cNvPicPr>
          <p:nvPr/>
        </p:nvPicPr>
        <p:blipFill>
          <a:blip r:embed="rId5"/>
          <a:stretch>
            <a:fillRect/>
          </a:stretch>
        </p:blipFill>
        <p:spPr>
          <a:xfrm>
            <a:off x="4422056" y="1533045"/>
            <a:ext cx="2288301" cy="1759651"/>
          </a:xfrm>
          <a:prstGeom prst="rect">
            <a:avLst/>
          </a:prstGeom>
        </p:spPr>
      </p:pic>
      <p:pic>
        <p:nvPicPr>
          <p:cNvPr id="15" name="Picture 14">
            <a:extLst>
              <a:ext uri="{FF2B5EF4-FFF2-40B4-BE49-F238E27FC236}">
                <a16:creationId xmlns:a16="http://schemas.microsoft.com/office/drawing/2014/main" id="{05171927-38AF-2B83-E4D9-41C8BAA2BB5F}"/>
              </a:ext>
            </a:extLst>
          </p:cNvPr>
          <p:cNvPicPr>
            <a:picLocks noChangeAspect="1"/>
          </p:cNvPicPr>
          <p:nvPr/>
        </p:nvPicPr>
        <p:blipFill>
          <a:blip r:embed="rId6"/>
          <a:stretch>
            <a:fillRect/>
          </a:stretch>
        </p:blipFill>
        <p:spPr>
          <a:xfrm>
            <a:off x="4503760" y="4114759"/>
            <a:ext cx="2229283" cy="1910814"/>
          </a:xfrm>
          <a:prstGeom prst="rect">
            <a:avLst/>
          </a:prstGeom>
        </p:spPr>
      </p:pic>
      <p:sp>
        <p:nvSpPr>
          <p:cNvPr id="16" name="TextBox 15">
            <a:extLst>
              <a:ext uri="{FF2B5EF4-FFF2-40B4-BE49-F238E27FC236}">
                <a16:creationId xmlns:a16="http://schemas.microsoft.com/office/drawing/2014/main" id="{BC21219E-4C5D-2707-4810-E0FFF5EB9092}"/>
              </a:ext>
            </a:extLst>
          </p:cNvPr>
          <p:cNvSpPr txBox="1"/>
          <p:nvPr/>
        </p:nvSpPr>
        <p:spPr>
          <a:xfrm>
            <a:off x="4384377" y="3292696"/>
            <a:ext cx="1438535" cy="369332"/>
          </a:xfrm>
          <a:prstGeom prst="rect">
            <a:avLst/>
          </a:prstGeom>
          <a:noFill/>
        </p:spPr>
        <p:txBody>
          <a:bodyPr wrap="none" rtlCol="0">
            <a:spAutoFit/>
          </a:bodyPr>
          <a:lstStyle/>
          <a:p>
            <a:r>
              <a:rPr lang="en-GB" dirty="0"/>
              <a:t>Decision Tree</a:t>
            </a:r>
          </a:p>
        </p:txBody>
      </p:sp>
      <p:sp>
        <p:nvSpPr>
          <p:cNvPr id="17" name="TextBox 16">
            <a:extLst>
              <a:ext uri="{FF2B5EF4-FFF2-40B4-BE49-F238E27FC236}">
                <a16:creationId xmlns:a16="http://schemas.microsoft.com/office/drawing/2014/main" id="{55D51592-74BA-2F92-9A54-F8609EDC409D}"/>
              </a:ext>
            </a:extLst>
          </p:cNvPr>
          <p:cNvSpPr txBox="1"/>
          <p:nvPr/>
        </p:nvSpPr>
        <p:spPr>
          <a:xfrm>
            <a:off x="4422056" y="6041726"/>
            <a:ext cx="603050" cy="369332"/>
          </a:xfrm>
          <a:prstGeom prst="rect">
            <a:avLst/>
          </a:prstGeom>
          <a:noFill/>
        </p:spPr>
        <p:txBody>
          <a:bodyPr wrap="none" rtlCol="0">
            <a:spAutoFit/>
          </a:bodyPr>
          <a:lstStyle/>
          <a:p>
            <a:r>
              <a:rPr lang="en-GB" dirty="0"/>
              <a:t>KNN</a:t>
            </a:r>
          </a:p>
        </p:txBody>
      </p:sp>
      <p:pic>
        <p:nvPicPr>
          <p:cNvPr id="19" name="Picture 18">
            <a:extLst>
              <a:ext uri="{FF2B5EF4-FFF2-40B4-BE49-F238E27FC236}">
                <a16:creationId xmlns:a16="http://schemas.microsoft.com/office/drawing/2014/main" id="{F4229B4A-E908-C118-ACDC-1D5AC5B69317}"/>
              </a:ext>
            </a:extLst>
          </p:cNvPr>
          <p:cNvPicPr>
            <a:picLocks noChangeAspect="1"/>
          </p:cNvPicPr>
          <p:nvPr/>
        </p:nvPicPr>
        <p:blipFill rotWithShape="1">
          <a:blip r:embed="rId7"/>
          <a:srcRect l="4783" t="3881" r="8293" b="6428"/>
          <a:stretch/>
        </p:blipFill>
        <p:spPr>
          <a:xfrm>
            <a:off x="7574497" y="3820673"/>
            <a:ext cx="2600145" cy="226423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2456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launch site had the most successful launches when compared to other sites</a:t>
            </a:r>
          </a:p>
          <a:p>
            <a:pPr>
              <a:lnSpc>
                <a:spcPct val="100000"/>
              </a:lnSpc>
              <a:spcBef>
                <a:spcPts val="1400"/>
              </a:spcBef>
            </a:pPr>
            <a:r>
              <a:rPr lang="en-US" sz="2200" dirty="0">
                <a:solidFill>
                  <a:schemeClr val="accent3">
                    <a:lumMod val="25000"/>
                  </a:schemeClr>
                </a:solidFill>
                <a:latin typeface="Abadi" panose="020B0604020104020204" pitchFamily="34" charset="0"/>
              </a:rPr>
              <a:t>Among the algorithms, Logistic Regression, KNN and SVM had the highest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Orbits VLEO, SSO, HEO, ESL-1 had the most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Heavier payloads have failed in comparison to lighter payloads</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 sites are in proximity to the equator and the coast lines.</a:t>
            </a:r>
          </a:p>
          <a:p>
            <a:pPr>
              <a:lnSpc>
                <a:spcPct val="100000"/>
              </a:lnSpc>
              <a:spcBef>
                <a:spcPts val="1400"/>
              </a:spcBef>
            </a:pPr>
            <a:r>
              <a:rPr lang="en-US" sz="2200" dirty="0">
                <a:solidFill>
                  <a:schemeClr val="accent3">
                    <a:lumMod val="25000"/>
                  </a:schemeClr>
                </a:solidFill>
                <a:latin typeface="Abadi" panose="020B0604020104020204" pitchFamily="34" charset="0"/>
              </a:rPr>
              <a:t>Lastly, probably due to technological advances and/or learning from mistakes the launch success rates have been increasing over the years.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717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a:t>
            </a:r>
            <a:r>
              <a:rPr lang="en-US" sz="7600" dirty="0" err="1">
                <a:solidFill>
                  <a:schemeClr val="bg2">
                    <a:lumMod val="50000"/>
                  </a:schemeClr>
                </a:solidFill>
                <a:latin typeface="Abadi"/>
              </a:rPr>
              <a:t>Spacex</a:t>
            </a:r>
            <a:r>
              <a:rPr lang="en-US" sz="7600" dirty="0">
                <a:solidFill>
                  <a:schemeClr val="bg2">
                    <a:lumMod val="50000"/>
                  </a:schemeClr>
                </a:solidFill>
                <a:latin typeface="Abadi"/>
              </a:rPr>
              <a:t> REST API</a:t>
            </a:r>
          </a:p>
          <a:p>
            <a:pPr lvl="1">
              <a:lnSpc>
                <a:spcPct val="120000"/>
              </a:lnSpc>
              <a:spcBef>
                <a:spcPts val="1400"/>
              </a:spcBef>
            </a:pPr>
            <a:r>
              <a:rPr lang="en-US" sz="7600" dirty="0">
                <a:solidFill>
                  <a:schemeClr val="bg2">
                    <a:lumMod val="50000"/>
                  </a:schemeClr>
                </a:solidFill>
                <a:latin typeface="Abadi"/>
              </a:rPr>
              <a:t>Web scrapping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Cleaning of null values and irrelevant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DT, SVM, KNN and LR models have been built and evaluated to find out the best performing classifier</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50256"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REST API endpoint was used to fetch the launch data</a:t>
            </a: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 using Beautiful Soup </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was consolidated and cleaned</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9663696A-E098-CF3E-96C6-AF816F3DFEED}"/>
              </a:ext>
            </a:extLst>
          </p:cNvPr>
          <p:cNvSpPr/>
          <p:nvPr/>
        </p:nvSpPr>
        <p:spPr>
          <a:xfrm>
            <a:off x="7306721" y="2029152"/>
            <a:ext cx="1574800" cy="6773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19050" dir="2700000" algn="tl" rotWithShape="0">
                    <a:schemeClr val="dk1">
                      <a:alpha val="40000"/>
                    </a:schemeClr>
                  </a:outerShdw>
                </a:effectLst>
              </a:rPr>
              <a:t>Fetch launch data using REST API</a:t>
            </a:r>
          </a:p>
        </p:txBody>
      </p:sp>
      <p:sp>
        <p:nvSpPr>
          <p:cNvPr id="3" name="Rectangle 2">
            <a:extLst>
              <a:ext uri="{FF2B5EF4-FFF2-40B4-BE49-F238E27FC236}">
                <a16:creationId xmlns:a16="http://schemas.microsoft.com/office/drawing/2014/main" id="{95F5C831-417F-4001-7588-78E19CB80F02}"/>
              </a:ext>
            </a:extLst>
          </p:cNvPr>
          <p:cNvSpPr/>
          <p:nvPr/>
        </p:nvSpPr>
        <p:spPr>
          <a:xfrm>
            <a:off x="7315189" y="2985292"/>
            <a:ext cx="1574800" cy="6773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19050" dir="2700000" algn="tl" rotWithShape="0">
                    <a:schemeClr val="dk1">
                      <a:alpha val="40000"/>
                    </a:schemeClr>
                  </a:outerShdw>
                </a:effectLst>
              </a:rPr>
              <a:t>Normalise the JSON data into CSV format</a:t>
            </a:r>
          </a:p>
        </p:txBody>
      </p:sp>
      <p:sp>
        <p:nvSpPr>
          <p:cNvPr id="4" name="Rectangle 3">
            <a:extLst>
              <a:ext uri="{FF2B5EF4-FFF2-40B4-BE49-F238E27FC236}">
                <a16:creationId xmlns:a16="http://schemas.microsoft.com/office/drawing/2014/main" id="{A1A9819F-EF1B-863C-AE90-AE76B53729AE}"/>
              </a:ext>
            </a:extLst>
          </p:cNvPr>
          <p:cNvSpPr/>
          <p:nvPr/>
        </p:nvSpPr>
        <p:spPr>
          <a:xfrm>
            <a:off x="9527038" y="2029153"/>
            <a:ext cx="1574800" cy="6773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19050" dir="2700000" algn="tl" rotWithShape="0">
                    <a:schemeClr val="dk1">
                      <a:alpha val="40000"/>
                    </a:schemeClr>
                  </a:outerShdw>
                </a:effectLst>
              </a:rPr>
              <a:t>Fetch HTML &amp; process using </a:t>
            </a:r>
            <a:r>
              <a:rPr lang="en-GB" sz="1400" dirty="0" err="1">
                <a:ln w="0"/>
                <a:solidFill>
                  <a:schemeClr val="tx1"/>
                </a:solidFill>
                <a:effectLst>
                  <a:outerShdw blurRad="38100" dist="19050" dir="2700000" algn="tl" rotWithShape="0">
                    <a:schemeClr val="dk1">
                      <a:alpha val="40000"/>
                    </a:schemeClr>
                  </a:outerShdw>
                </a:effectLst>
              </a:rPr>
              <a:t>BeautifulSoup</a:t>
            </a:r>
            <a:endParaRPr lang="en-GB" sz="140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08364220-7FA5-BFF8-8D00-A4DE4564F7AC}"/>
              </a:ext>
            </a:extLst>
          </p:cNvPr>
          <p:cNvSpPr/>
          <p:nvPr/>
        </p:nvSpPr>
        <p:spPr>
          <a:xfrm>
            <a:off x="9527494" y="2985291"/>
            <a:ext cx="1574800" cy="6773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19050" dir="2700000" algn="tl" rotWithShape="0">
                    <a:schemeClr val="dk1">
                      <a:alpha val="40000"/>
                    </a:schemeClr>
                  </a:outerShdw>
                </a:effectLst>
              </a:rPr>
              <a:t>Normalise the data into CSV format</a:t>
            </a:r>
          </a:p>
        </p:txBody>
      </p:sp>
      <p:sp>
        <p:nvSpPr>
          <p:cNvPr id="9" name="Rectangle 8">
            <a:extLst>
              <a:ext uri="{FF2B5EF4-FFF2-40B4-BE49-F238E27FC236}">
                <a16:creationId xmlns:a16="http://schemas.microsoft.com/office/drawing/2014/main" id="{5BE3F2A7-E7A8-6F5E-4316-3D62F14451DC}"/>
              </a:ext>
            </a:extLst>
          </p:cNvPr>
          <p:cNvSpPr/>
          <p:nvPr/>
        </p:nvSpPr>
        <p:spPr>
          <a:xfrm>
            <a:off x="8376094" y="3941433"/>
            <a:ext cx="1574800" cy="6773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19050" dir="2700000" algn="tl" rotWithShape="0">
                    <a:schemeClr val="dk1">
                      <a:alpha val="40000"/>
                    </a:schemeClr>
                  </a:outerShdw>
                </a:effectLst>
              </a:rPr>
              <a:t>Consolidate &amp; clean the data</a:t>
            </a:r>
          </a:p>
        </p:txBody>
      </p:sp>
      <p:cxnSp>
        <p:nvCxnSpPr>
          <p:cNvPr id="11" name="Straight Arrow Connector 10">
            <a:extLst>
              <a:ext uri="{FF2B5EF4-FFF2-40B4-BE49-F238E27FC236}">
                <a16:creationId xmlns:a16="http://schemas.microsoft.com/office/drawing/2014/main" id="{4860533A-59DA-45E4-56D5-704BB34A8E7F}"/>
              </a:ext>
            </a:extLst>
          </p:cNvPr>
          <p:cNvCxnSpPr>
            <a:stCxn id="2" idx="2"/>
            <a:endCxn id="3" idx="0"/>
          </p:cNvCxnSpPr>
          <p:nvPr/>
        </p:nvCxnSpPr>
        <p:spPr>
          <a:xfrm>
            <a:off x="8094121" y="2706485"/>
            <a:ext cx="8468" cy="278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6E5E8-F20E-21FF-5FFC-9AF7CE61159B}"/>
              </a:ext>
            </a:extLst>
          </p:cNvPr>
          <p:cNvCxnSpPr>
            <a:cxnSpLocks/>
            <a:stCxn id="4" idx="2"/>
            <a:endCxn id="8" idx="0"/>
          </p:cNvCxnSpPr>
          <p:nvPr/>
        </p:nvCxnSpPr>
        <p:spPr>
          <a:xfrm>
            <a:off x="10314438" y="2706486"/>
            <a:ext cx="456" cy="278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AF8E55-09E5-3EB2-3D41-CF12EB73DD33}"/>
              </a:ext>
            </a:extLst>
          </p:cNvPr>
          <p:cNvCxnSpPr>
            <a:cxnSpLocks/>
            <a:stCxn id="8" idx="2"/>
            <a:endCxn id="9" idx="3"/>
          </p:cNvCxnSpPr>
          <p:nvPr/>
        </p:nvCxnSpPr>
        <p:spPr>
          <a:xfrm rot="5400000">
            <a:off x="9824156" y="3789362"/>
            <a:ext cx="617476" cy="3640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5">
            <a:extLst>
              <a:ext uri="{FF2B5EF4-FFF2-40B4-BE49-F238E27FC236}">
                <a16:creationId xmlns:a16="http://schemas.microsoft.com/office/drawing/2014/main" id="{79F44C36-9AE9-4847-D610-B248F709400E}"/>
              </a:ext>
            </a:extLst>
          </p:cNvPr>
          <p:cNvCxnSpPr>
            <a:cxnSpLocks/>
            <a:stCxn id="3" idx="2"/>
            <a:endCxn id="9" idx="1"/>
          </p:cNvCxnSpPr>
          <p:nvPr/>
        </p:nvCxnSpPr>
        <p:spPr>
          <a:xfrm rot="16200000" flipH="1">
            <a:off x="7930604" y="3834609"/>
            <a:ext cx="617475" cy="2735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12151"/>
            <a:ext cx="4640263" cy="4513999"/>
          </a:xfrm>
          <a:prstGeom prst="rect">
            <a:avLst/>
          </a:prstGeom>
        </p:spPr>
        <p:txBody>
          <a:bodyPr vert="horz" lIns="91440" tIns="45720" rIns="91440" bIns="45720" rtlCol="0" anchor="t">
            <a:normAutofit fontScale="70000" lnSpcReduction="20000"/>
          </a:bodyPr>
          <a:lstStyle/>
          <a:p>
            <a:pPr marL="457200" indent="-457200">
              <a:lnSpc>
                <a:spcPct val="100000"/>
              </a:lnSpc>
              <a:spcBef>
                <a:spcPts val="1400"/>
              </a:spcBef>
              <a:buFont typeface="+mj-lt"/>
              <a:buAutoNum type="arabicPeriod"/>
            </a:pP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Fetch response, convert to JSON</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Normalize to Data Frame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Call functions to extract info</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Make dictionary out of list</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Convert dictionary to Data Frame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Filter out records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Create CSV file</a:t>
            </a: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a:endParaRPr>
          </a:p>
          <a:p>
            <a:pPr marL="457200" indent="-457200">
              <a:lnSpc>
                <a:spcPct val="100000"/>
              </a:lnSpc>
              <a:spcBef>
                <a:spcPts val="1400"/>
              </a:spcBef>
              <a:buFont typeface="+mj-lt"/>
              <a:buAutoNum type="arabicPeriod"/>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URL :  https://github.com/akshayravim/courserarepo/blob/1f8bb603244639d801ce83119aa43ff3f3598274/jupyter-labs-spacex-data-collection-api.ipynb</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4" name="Picture 13">
            <a:extLst>
              <a:ext uri="{FF2B5EF4-FFF2-40B4-BE49-F238E27FC236}">
                <a16:creationId xmlns:a16="http://schemas.microsoft.com/office/drawing/2014/main" id="{250FA807-E904-0F0C-27B7-6FDC6F2EF4EC}"/>
              </a:ext>
            </a:extLst>
          </p:cNvPr>
          <p:cNvPicPr>
            <a:picLocks noChangeAspect="1"/>
          </p:cNvPicPr>
          <p:nvPr/>
        </p:nvPicPr>
        <p:blipFill>
          <a:blip r:embed="rId4"/>
          <a:stretch>
            <a:fillRect/>
          </a:stretch>
        </p:blipFill>
        <p:spPr>
          <a:xfrm>
            <a:off x="5817412" y="1512151"/>
            <a:ext cx="4056701" cy="556665"/>
          </a:xfrm>
          <a:prstGeom prst="rect">
            <a:avLst/>
          </a:prstGeom>
        </p:spPr>
      </p:pic>
      <p:pic>
        <p:nvPicPr>
          <p:cNvPr id="18" name="Picture 17">
            <a:extLst>
              <a:ext uri="{FF2B5EF4-FFF2-40B4-BE49-F238E27FC236}">
                <a16:creationId xmlns:a16="http://schemas.microsoft.com/office/drawing/2014/main" id="{F8015987-4FB7-614C-DC05-D6885BC1EA7A}"/>
              </a:ext>
            </a:extLst>
          </p:cNvPr>
          <p:cNvPicPr>
            <a:picLocks noChangeAspect="1"/>
          </p:cNvPicPr>
          <p:nvPr/>
        </p:nvPicPr>
        <p:blipFill>
          <a:blip r:embed="rId5"/>
          <a:stretch>
            <a:fillRect/>
          </a:stretch>
        </p:blipFill>
        <p:spPr>
          <a:xfrm>
            <a:off x="5833365" y="1981809"/>
            <a:ext cx="2897360" cy="536548"/>
          </a:xfrm>
          <a:prstGeom prst="rect">
            <a:avLst/>
          </a:prstGeom>
        </p:spPr>
      </p:pic>
      <p:pic>
        <p:nvPicPr>
          <p:cNvPr id="20" name="Picture 19">
            <a:extLst>
              <a:ext uri="{FF2B5EF4-FFF2-40B4-BE49-F238E27FC236}">
                <a16:creationId xmlns:a16="http://schemas.microsoft.com/office/drawing/2014/main" id="{93A936A5-57DF-0F7F-4EAA-E92443F7EB78}"/>
              </a:ext>
            </a:extLst>
          </p:cNvPr>
          <p:cNvPicPr>
            <a:picLocks noChangeAspect="1"/>
          </p:cNvPicPr>
          <p:nvPr/>
        </p:nvPicPr>
        <p:blipFill>
          <a:blip r:embed="rId6"/>
          <a:stretch>
            <a:fillRect/>
          </a:stretch>
        </p:blipFill>
        <p:spPr>
          <a:xfrm>
            <a:off x="8218182" y="2474941"/>
            <a:ext cx="2438740" cy="590632"/>
          </a:xfrm>
          <a:prstGeom prst="rect">
            <a:avLst/>
          </a:prstGeom>
        </p:spPr>
      </p:pic>
      <p:pic>
        <p:nvPicPr>
          <p:cNvPr id="22" name="Picture 21">
            <a:extLst>
              <a:ext uri="{FF2B5EF4-FFF2-40B4-BE49-F238E27FC236}">
                <a16:creationId xmlns:a16="http://schemas.microsoft.com/office/drawing/2014/main" id="{C7B422DE-58E6-2334-BE15-8685D0726C6A}"/>
              </a:ext>
            </a:extLst>
          </p:cNvPr>
          <p:cNvPicPr>
            <a:picLocks noChangeAspect="1"/>
          </p:cNvPicPr>
          <p:nvPr/>
        </p:nvPicPr>
        <p:blipFill>
          <a:blip r:embed="rId7"/>
          <a:stretch>
            <a:fillRect/>
          </a:stretch>
        </p:blipFill>
        <p:spPr>
          <a:xfrm>
            <a:off x="5833365" y="3077030"/>
            <a:ext cx="2067213" cy="590632"/>
          </a:xfrm>
          <a:prstGeom prst="rect">
            <a:avLst/>
          </a:prstGeom>
        </p:spPr>
      </p:pic>
      <p:pic>
        <p:nvPicPr>
          <p:cNvPr id="24" name="Picture 23">
            <a:extLst>
              <a:ext uri="{FF2B5EF4-FFF2-40B4-BE49-F238E27FC236}">
                <a16:creationId xmlns:a16="http://schemas.microsoft.com/office/drawing/2014/main" id="{15A8CCCC-C8BB-896D-318A-41FD478889DA}"/>
              </a:ext>
            </a:extLst>
          </p:cNvPr>
          <p:cNvPicPr>
            <a:picLocks noChangeAspect="1"/>
          </p:cNvPicPr>
          <p:nvPr/>
        </p:nvPicPr>
        <p:blipFill>
          <a:blip r:embed="rId8"/>
          <a:stretch>
            <a:fillRect/>
          </a:stretch>
        </p:blipFill>
        <p:spPr>
          <a:xfrm>
            <a:off x="5844610" y="2513046"/>
            <a:ext cx="2257740" cy="552527"/>
          </a:xfrm>
          <a:prstGeom prst="rect">
            <a:avLst/>
          </a:prstGeom>
        </p:spPr>
      </p:pic>
      <p:pic>
        <p:nvPicPr>
          <p:cNvPr id="26" name="Picture 25">
            <a:extLst>
              <a:ext uri="{FF2B5EF4-FFF2-40B4-BE49-F238E27FC236}">
                <a16:creationId xmlns:a16="http://schemas.microsoft.com/office/drawing/2014/main" id="{1871D0CA-1FBE-21B7-C592-20A7AD0DCA96}"/>
              </a:ext>
            </a:extLst>
          </p:cNvPr>
          <p:cNvPicPr>
            <a:picLocks noChangeAspect="1"/>
          </p:cNvPicPr>
          <p:nvPr/>
        </p:nvPicPr>
        <p:blipFill>
          <a:blip r:embed="rId9"/>
          <a:stretch>
            <a:fillRect/>
          </a:stretch>
        </p:blipFill>
        <p:spPr>
          <a:xfrm>
            <a:off x="8102350" y="3065573"/>
            <a:ext cx="1790950" cy="562053"/>
          </a:xfrm>
          <a:prstGeom prst="rect">
            <a:avLst/>
          </a:prstGeom>
        </p:spPr>
      </p:pic>
      <p:pic>
        <p:nvPicPr>
          <p:cNvPr id="30" name="Picture 29">
            <a:extLst>
              <a:ext uri="{FF2B5EF4-FFF2-40B4-BE49-F238E27FC236}">
                <a16:creationId xmlns:a16="http://schemas.microsoft.com/office/drawing/2014/main" id="{22F1E91E-85C1-2CA6-8DAF-9CDB7E1E8839}"/>
              </a:ext>
            </a:extLst>
          </p:cNvPr>
          <p:cNvPicPr>
            <a:picLocks noChangeAspect="1"/>
          </p:cNvPicPr>
          <p:nvPr/>
        </p:nvPicPr>
        <p:blipFill>
          <a:blip r:embed="rId10"/>
          <a:stretch>
            <a:fillRect/>
          </a:stretch>
        </p:blipFill>
        <p:spPr>
          <a:xfrm>
            <a:off x="5866399" y="3657915"/>
            <a:ext cx="2630172" cy="1759312"/>
          </a:xfrm>
          <a:prstGeom prst="rect">
            <a:avLst/>
          </a:prstGeom>
        </p:spPr>
      </p:pic>
      <p:pic>
        <p:nvPicPr>
          <p:cNvPr id="32" name="Picture 31">
            <a:extLst>
              <a:ext uri="{FF2B5EF4-FFF2-40B4-BE49-F238E27FC236}">
                <a16:creationId xmlns:a16="http://schemas.microsoft.com/office/drawing/2014/main" id="{AEFF0286-548D-1079-49DF-DFEECCB298D8}"/>
              </a:ext>
            </a:extLst>
          </p:cNvPr>
          <p:cNvPicPr>
            <a:picLocks noChangeAspect="1"/>
          </p:cNvPicPr>
          <p:nvPr/>
        </p:nvPicPr>
        <p:blipFill>
          <a:blip r:embed="rId11"/>
          <a:stretch>
            <a:fillRect/>
          </a:stretch>
        </p:blipFill>
        <p:spPr>
          <a:xfrm>
            <a:off x="5987893" y="5963996"/>
            <a:ext cx="5420481" cy="266737"/>
          </a:xfrm>
          <a:prstGeom prst="rect">
            <a:avLst/>
          </a:prstGeom>
        </p:spPr>
      </p:pic>
      <p:pic>
        <p:nvPicPr>
          <p:cNvPr id="35" name="Picture 34">
            <a:extLst>
              <a:ext uri="{FF2B5EF4-FFF2-40B4-BE49-F238E27FC236}">
                <a16:creationId xmlns:a16="http://schemas.microsoft.com/office/drawing/2014/main" id="{B235AD31-CF68-7B05-EAA2-978058E2D8E3}"/>
              </a:ext>
            </a:extLst>
          </p:cNvPr>
          <p:cNvPicPr>
            <a:picLocks noChangeAspect="1"/>
          </p:cNvPicPr>
          <p:nvPr/>
        </p:nvPicPr>
        <p:blipFill>
          <a:blip r:embed="rId12"/>
          <a:stretch>
            <a:fillRect/>
          </a:stretch>
        </p:blipFill>
        <p:spPr>
          <a:xfrm>
            <a:off x="5987893" y="6298126"/>
            <a:ext cx="5746907" cy="301562"/>
          </a:xfrm>
          <a:prstGeom prst="rect">
            <a:avLst/>
          </a:prstGeom>
        </p:spPr>
      </p:pic>
      <p:cxnSp>
        <p:nvCxnSpPr>
          <p:cNvPr id="42" name="Connector: Elbow 41">
            <a:extLst>
              <a:ext uri="{FF2B5EF4-FFF2-40B4-BE49-F238E27FC236}">
                <a16:creationId xmlns:a16="http://schemas.microsoft.com/office/drawing/2014/main" id="{301C20EA-E41A-685C-4F3C-255CBDBC8540}"/>
              </a:ext>
            </a:extLst>
          </p:cNvPr>
          <p:cNvCxnSpPr>
            <a:endCxn id="18" idx="1"/>
          </p:cNvCxnSpPr>
          <p:nvPr/>
        </p:nvCxnSpPr>
        <p:spPr>
          <a:xfrm rot="16200000" flipH="1">
            <a:off x="5508141" y="1924859"/>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8B3FCA2-F8D8-77F2-F26A-55BA3DCAFF7A}"/>
              </a:ext>
            </a:extLst>
          </p:cNvPr>
          <p:cNvCxnSpPr/>
          <p:nvPr/>
        </p:nvCxnSpPr>
        <p:spPr>
          <a:xfrm rot="16200000" flipH="1">
            <a:off x="5531395" y="2468892"/>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D9B4395-E2AF-4EE2-C0D6-0793AA3642FA}"/>
              </a:ext>
            </a:extLst>
          </p:cNvPr>
          <p:cNvCxnSpPr/>
          <p:nvPr/>
        </p:nvCxnSpPr>
        <p:spPr>
          <a:xfrm rot="16200000" flipH="1">
            <a:off x="5502641" y="3056731"/>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915A5A5-CA0E-579B-CAEF-90DA0E8B6752}"/>
              </a:ext>
            </a:extLst>
          </p:cNvPr>
          <p:cNvCxnSpPr/>
          <p:nvPr/>
        </p:nvCxnSpPr>
        <p:spPr>
          <a:xfrm rot="16200000" flipH="1">
            <a:off x="5525895" y="3600764"/>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119836A-86E6-2D71-5E2A-11F55DA02ED5}"/>
              </a:ext>
            </a:extLst>
          </p:cNvPr>
          <p:cNvCxnSpPr>
            <a:cxnSpLocks/>
          </p:cNvCxnSpPr>
          <p:nvPr/>
        </p:nvCxnSpPr>
        <p:spPr>
          <a:xfrm rot="16200000" flipH="1">
            <a:off x="5088424" y="4843928"/>
            <a:ext cx="1435333" cy="217217"/>
          </a:xfrm>
          <a:prstGeom prst="bentConnector3">
            <a:avLst>
              <a:gd name="adj1" fmla="val 997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A9B8549B-0467-4B09-4AFC-3354C54BC7A8}"/>
              </a:ext>
            </a:extLst>
          </p:cNvPr>
          <p:cNvCxnSpPr/>
          <p:nvPr/>
        </p:nvCxnSpPr>
        <p:spPr>
          <a:xfrm rot="16200000" flipH="1">
            <a:off x="5563106" y="5755926"/>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E0CFF0E2-3598-CFF3-A1EE-6F7F35A50D25}"/>
              </a:ext>
            </a:extLst>
          </p:cNvPr>
          <p:cNvCxnSpPr/>
          <p:nvPr/>
        </p:nvCxnSpPr>
        <p:spPr>
          <a:xfrm rot="16200000" flipH="1">
            <a:off x="5585037" y="6213029"/>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4304DBDE-F076-C4D0-1269-CBA3713AE61A}"/>
              </a:ext>
            </a:extLst>
          </p:cNvPr>
          <p:cNvPicPr>
            <a:picLocks noChangeAspect="1"/>
          </p:cNvPicPr>
          <p:nvPr/>
        </p:nvPicPr>
        <p:blipFill>
          <a:blip r:embed="rId13"/>
          <a:stretch>
            <a:fillRect/>
          </a:stretch>
        </p:blipFill>
        <p:spPr>
          <a:xfrm>
            <a:off x="5893179" y="5545444"/>
            <a:ext cx="5835885" cy="25297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5666344"/>
            <a:ext cx="2743200" cy="401638"/>
          </a:xfrm>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91447"/>
            <a:ext cx="4706677" cy="5051354"/>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Fetch the HTML response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Parse contents using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Find all tables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 Iterate &amp; find names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b. Create dictionary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5. Populate column names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6. Create Data frame from dictionary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7. Write CSV file of the Data Frame data</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URL:  https://github.com/akshayravim/courserarepo/blob/d330bf395085e1824f1edbc527c0b6ddfb7c3b5e/jupyter-labs-webscraping.ipynb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cxnSp>
        <p:nvCxnSpPr>
          <p:cNvPr id="5" name="Connector: Elbow 4">
            <a:extLst>
              <a:ext uri="{FF2B5EF4-FFF2-40B4-BE49-F238E27FC236}">
                <a16:creationId xmlns:a16="http://schemas.microsoft.com/office/drawing/2014/main" id="{663422B9-A87A-7D45-3457-388113E205B2}"/>
              </a:ext>
            </a:extLst>
          </p:cNvPr>
          <p:cNvCxnSpPr/>
          <p:nvPr/>
        </p:nvCxnSpPr>
        <p:spPr>
          <a:xfrm rot="16200000" flipH="1">
            <a:off x="5508141" y="1565630"/>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1FA019CB-1DA6-1F1E-15EF-4A30FC419349}"/>
              </a:ext>
            </a:extLst>
          </p:cNvPr>
          <p:cNvCxnSpPr/>
          <p:nvPr/>
        </p:nvCxnSpPr>
        <p:spPr>
          <a:xfrm rot="16200000" flipH="1">
            <a:off x="5531395" y="2109663"/>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5C8C231-1B1C-6F21-674E-6140116C3C6B}"/>
              </a:ext>
            </a:extLst>
          </p:cNvPr>
          <p:cNvCxnSpPr/>
          <p:nvPr/>
        </p:nvCxnSpPr>
        <p:spPr>
          <a:xfrm rot="16200000" flipH="1">
            <a:off x="5502641" y="2697502"/>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661E9130-4111-C8AE-6E14-6E66B12976B4}"/>
              </a:ext>
            </a:extLst>
          </p:cNvPr>
          <p:cNvCxnSpPr/>
          <p:nvPr/>
        </p:nvCxnSpPr>
        <p:spPr>
          <a:xfrm rot="16200000" flipH="1">
            <a:off x="5525895" y="3241535"/>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12B3A1A-C7CC-57AC-E09B-7893F7F30B27}"/>
              </a:ext>
            </a:extLst>
          </p:cNvPr>
          <p:cNvCxnSpPr>
            <a:cxnSpLocks/>
            <a:endCxn id="30" idx="3"/>
          </p:cNvCxnSpPr>
          <p:nvPr/>
        </p:nvCxnSpPr>
        <p:spPr>
          <a:xfrm rot="5400000">
            <a:off x="8744657" y="4792607"/>
            <a:ext cx="755144" cy="4572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12502136-5FF7-9D95-8856-13E41D3DCDF5}"/>
              </a:ext>
            </a:extLst>
          </p:cNvPr>
          <p:cNvCxnSpPr>
            <a:cxnSpLocks/>
          </p:cNvCxnSpPr>
          <p:nvPr/>
        </p:nvCxnSpPr>
        <p:spPr>
          <a:xfrm>
            <a:off x="8663353" y="3779671"/>
            <a:ext cx="4475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495ADA6-E048-10E2-E274-4E7E54CF7B56}"/>
              </a:ext>
            </a:extLst>
          </p:cNvPr>
          <p:cNvCxnSpPr/>
          <p:nvPr/>
        </p:nvCxnSpPr>
        <p:spPr>
          <a:xfrm rot="16200000" flipH="1">
            <a:off x="5585037" y="5853800"/>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072BCB6-CCD0-DEA3-0656-0A6E8028F720}"/>
              </a:ext>
            </a:extLst>
          </p:cNvPr>
          <p:cNvPicPr>
            <a:picLocks noChangeAspect="1"/>
          </p:cNvPicPr>
          <p:nvPr/>
        </p:nvPicPr>
        <p:blipFill>
          <a:blip r:embed="rId3"/>
          <a:stretch>
            <a:fillRect/>
          </a:stretch>
        </p:blipFill>
        <p:spPr>
          <a:xfrm>
            <a:off x="5791486" y="1321031"/>
            <a:ext cx="6125430" cy="543001"/>
          </a:xfrm>
          <a:prstGeom prst="rect">
            <a:avLst/>
          </a:prstGeom>
        </p:spPr>
      </p:pic>
      <p:pic>
        <p:nvPicPr>
          <p:cNvPr id="18" name="Picture 17">
            <a:extLst>
              <a:ext uri="{FF2B5EF4-FFF2-40B4-BE49-F238E27FC236}">
                <a16:creationId xmlns:a16="http://schemas.microsoft.com/office/drawing/2014/main" id="{71373D59-66FD-B5ED-D270-9DDA290446E8}"/>
              </a:ext>
            </a:extLst>
          </p:cNvPr>
          <p:cNvPicPr>
            <a:picLocks noChangeAspect="1"/>
          </p:cNvPicPr>
          <p:nvPr/>
        </p:nvPicPr>
        <p:blipFill>
          <a:blip r:embed="rId4"/>
          <a:stretch>
            <a:fillRect/>
          </a:stretch>
        </p:blipFill>
        <p:spPr>
          <a:xfrm>
            <a:off x="5856619" y="2058046"/>
            <a:ext cx="5182323" cy="571580"/>
          </a:xfrm>
          <a:prstGeom prst="rect">
            <a:avLst/>
          </a:prstGeom>
        </p:spPr>
      </p:pic>
      <p:pic>
        <p:nvPicPr>
          <p:cNvPr id="20" name="Picture 19">
            <a:extLst>
              <a:ext uri="{FF2B5EF4-FFF2-40B4-BE49-F238E27FC236}">
                <a16:creationId xmlns:a16="http://schemas.microsoft.com/office/drawing/2014/main" id="{89599CF1-FA93-88BB-B47B-EC073F8733C9}"/>
              </a:ext>
            </a:extLst>
          </p:cNvPr>
          <p:cNvPicPr>
            <a:picLocks noChangeAspect="1"/>
          </p:cNvPicPr>
          <p:nvPr/>
        </p:nvPicPr>
        <p:blipFill>
          <a:blip r:embed="rId5"/>
          <a:stretch>
            <a:fillRect/>
          </a:stretch>
        </p:blipFill>
        <p:spPr>
          <a:xfrm>
            <a:off x="5888330" y="2790034"/>
            <a:ext cx="4725059" cy="428685"/>
          </a:xfrm>
          <a:prstGeom prst="rect">
            <a:avLst/>
          </a:prstGeom>
        </p:spPr>
      </p:pic>
      <p:pic>
        <p:nvPicPr>
          <p:cNvPr id="24" name="Picture 23">
            <a:extLst>
              <a:ext uri="{FF2B5EF4-FFF2-40B4-BE49-F238E27FC236}">
                <a16:creationId xmlns:a16="http://schemas.microsoft.com/office/drawing/2014/main" id="{ACBB1185-5748-365D-53E7-330CB49E3F75}"/>
              </a:ext>
            </a:extLst>
          </p:cNvPr>
          <p:cNvPicPr>
            <a:picLocks noChangeAspect="1"/>
          </p:cNvPicPr>
          <p:nvPr/>
        </p:nvPicPr>
        <p:blipFill>
          <a:blip r:embed="rId6"/>
          <a:stretch>
            <a:fillRect/>
          </a:stretch>
        </p:blipFill>
        <p:spPr>
          <a:xfrm>
            <a:off x="5872425" y="3371748"/>
            <a:ext cx="3004917" cy="1051366"/>
          </a:xfrm>
          <a:prstGeom prst="rect">
            <a:avLst/>
          </a:prstGeom>
        </p:spPr>
      </p:pic>
      <p:pic>
        <p:nvPicPr>
          <p:cNvPr id="26" name="Picture 25">
            <a:extLst>
              <a:ext uri="{FF2B5EF4-FFF2-40B4-BE49-F238E27FC236}">
                <a16:creationId xmlns:a16="http://schemas.microsoft.com/office/drawing/2014/main" id="{87057737-6BEB-DB4C-55B6-C90036DE9FBA}"/>
              </a:ext>
            </a:extLst>
          </p:cNvPr>
          <p:cNvPicPr>
            <a:picLocks noChangeAspect="1"/>
          </p:cNvPicPr>
          <p:nvPr/>
        </p:nvPicPr>
        <p:blipFill>
          <a:blip r:embed="rId7"/>
          <a:stretch>
            <a:fillRect/>
          </a:stretch>
        </p:blipFill>
        <p:spPr>
          <a:xfrm>
            <a:off x="6006039" y="5944110"/>
            <a:ext cx="3105583" cy="323895"/>
          </a:xfrm>
          <a:prstGeom prst="rect">
            <a:avLst/>
          </a:prstGeom>
        </p:spPr>
      </p:pic>
      <p:pic>
        <p:nvPicPr>
          <p:cNvPr id="28" name="Picture 27">
            <a:extLst>
              <a:ext uri="{FF2B5EF4-FFF2-40B4-BE49-F238E27FC236}">
                <a16:creationId xmlns:a16="http://schemas.microsoft.com/office/drawing/2014/main" id="{0F911B81-6225-A6AE-279F-A750ECC8BEC7}"/>
              </a:ext>
            </a:extLst>
          </p:cNvPr>
          <p:cNvPicPr>
            <a:picLocks noChangeAspect="1"/>
          </p:cNvPicPr>
          <p:nvPr/>
        </p:nvPicPr>
        <p:blipFill>
          <a:blip r:embed="rId8"/>
          <a:stretch>
            <a:fillRect/>
          </a:stretch>
        </p:blipFill>
        <p:spPr>
          <a:xfrm>
            <a:off x="6077276" y="6442801"/>
            <a:ext cx="4961666" cy="280849"/>
          </a:xfrm>
          <a:prstGeom prst="rect">
            <a:avLst/>
          </a:prstGeom>
        </p:spPr>
      </p:pic>
      <p:pic>
        <p:nvPicPr>
          <p:cNvPr id="30" name="Picture 29">
            <a:extLst>
              <a:ext uri="{FF2B5EF4-FFF2-40B4-BE49-F238E27FC236}">
                <a16:creationId xmlns:a16="http://schemas.microsoft.com/office/drawing/2014/main" id="{164372B6-442B-D7DB-75B5-382E525AB8EB}"/>
              </a:ext>
            </a:extLst>
          </p:cNvPr>
          <p:cNvPicPr>
            <a:picLocks noChangeAspect="1"/>
          </p:cNvPicPr>
          <p:nvPr/>
        </p:nvPicPr>
        <p:blipFill rotWithShape="1">
          <a:blip r:embed="rId9"/>
          <a:srcRect b="38719"/>
          <a:stretch/>
        </p:blipFill>
        <p:spPr>
          <a:xfrm>
            <a:off x="5932192" y="4944090"/>
            <a:ext cx="2961437" cy="909377"/>
          </a:xfrm>
          <a:prstGeom prst="rect">
            <a:avLst/>
          </a:prstGeom>
        </p:spPr>
      </p:pic>
      <p:pic>
        <p:nvPicPr>
          <p:cNvPr id="32" name="Picture 31">
            <a:extLst>
              <a:ext uri="{FF2B5EF4-FFF2-40B4-BE49-F238E27FC236}">
                <a16:creationId xmlns:a16="http://schemas.microsoft.com/office/drawing/2014/main" id="{560BCB83-92B7-5A24-F02B-9EACC5B22862}"/>
              </a:ext>
            </a:extLst>
          </p:cNvPr>
          <p:cNvPicPr>
            <a:picLocks noChangeAspect="1"/>
          </p:cNvPicPr>
          <p:nvPr/>
        </p:nvPicPr>
        <p:blipFill>
          <a:blip r:embed="rId10"/>
          <a:stretch>
            <a:fillRect/>
          </a:stretch>
        </p:blipFill>
        <p:spPr>
          <a:xfrm>
            <a:off x="9276759" y="3186808"/>
            <a:ext cx="2794189" cy="1369429"/>
          </a:xfrm>
          <a:prstGeom prst="rect">
            <a:avLst/>
          </a:prstGeom>
        </p:spPr>
      </p:pic>
      <p:cxnSp>
        <p:nvCxnSpPr>
          <p:cNvPr id="33" name="Connector: Elbow 32">
            <a:extLst>
              <a:ext uri="{FF2B5EF4-FFF2-40B4-BE49-F238E27FC236}">
                <a16:creationId xmlns:a16="http://schemas.microsoft.com/office/drawing/2014/main" id="{B2317036-E6B7-CA96-AAD1-684D86D9BD62}"/>
              </a:ext>
            </a:extLst>
          </p:cNvPr>
          <p:cNvCxnSpPr/>
          <p:nvPr/>
        </p:nvCxnSpPr>
        <p:spPr>
          <a:xfrm rot="16200000" flipH="1">
            <a:off x="5585037" y="6398319"/>
            <a:ext cx="459600" cy="190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4621</TotalTime>
  <Words>2346</Words>
  <Application>Microsoft Office PowerPoint</Application>
  <PresentationFormat>Widescreen</PresentationFormat>
  <Paragraphs>298</Paragraphs>
  <Slides>46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Mathely, Akshay Ravi</cp:lastModifiedBy>
  <cp:revision>226</cp:revision>
  <dcterms:created xsi:type="dcterms:W3CDTF">2021-04-29T18:58:34Z</dcterms:created>
  <dcterms:modified xsi:type="dcterms:W3CDTF">2023-02-02T13:06:31Z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